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sldIdLst>
    <p:sldId id="287" r:id="rId5"/>
    <p:sldId id="315" r:id="rId6"/>
    <p:sldId id="316" r:id="rId7"/>
    <p:sldId id="387" r:id="rId8"/>
    <p:sldId id="318" r:id="rId9"/>
    <p:sldId id="319" r:id="rId10"/>
    <p:sldId id="384" r:id="rId11"/>
    <p:sldId id="321" r:id="rId12"/>
    <p:sldId id="322" r:id="rId13"/>
    <p:sldId id="323" r:id="rId14"/>
    <p:sldId id="324" r:id="rId15"/>
    <p:sldId id="325" r:id="rId16"/>
    <p:sldId id="326" r:id="rId17"/>
    <p:sldId id="327" r:id="rId18"/>
    <p:sldId id="328" r:id="rId19"/>
    <p:sldId id="329" r:id="rId20"/>
    <p:sldId id="330" r:id="rId21"/>
    <p:sldId id="383" r:id="rId22"/>
    <p:sldId id="332" r:id="rId23"/>
    <p:sldId id="333" r:id="rId24"/>
    <p:sldId id="334" r:id="rId25"/>
    <p:sldId id="335" r:id="rId26"/>
    <p:sldId id="336" r:id="rId27"/>
    <p:sldId id="338" r:id="rId28"/>
    <p:sldId id="339" r:id="rId29"/>
    <p:sldId id="382" r:id="rId30"/>
    <p:sldId id="341" r:id="rId31"/>
    <p:sldId id="342" r:id="rId32"/>
    <p:sldId id="343" r:id="rId33"/>
    <p:sldId id="344" r:id="rId34"/>
    <p:sldId id="345" r:id="rId35"/>
    <p:sldId id="346" r:id="rId36"/>
    <p:sldId id="347" r:id="rId37"/>
    <p:sldId id="348" r:id="rId38"/>
    <p:sldId id="349" r:id="rId39"/>
    <p:sldId id="381" r:id="rId40"/>
    <p:sldId id="351" r:id="rId41"/>
    <p:sldId id="352" r:id="rId42"/>
    <p:sldId id="353" r:id="rId43"/>
    <p:sldId id="354" r:id="rId44"/>
    <p:sldId id="356" r:id="rId45"/>
    <p:sldId id="358" r:id="rId46"/>
    <p:sldId id="380" r:id="rId47"/>
    <p:sldId id="360" r:id="rId48"/>
    <p:sldId id="361" r:id="rId49"/>
    <p:sldId id="385"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7 min" id="{0A147D81-B88B-4142-A961-2665A76BCDAD}">
          <p14:sldIdLst>
            <p14:sldId id="287"/>
            <p14:sldId id="315"/>
            <p14:sldId id="316"/>
            <p14:sldId id="387"/>
            <p14:sldId id="318"/>
            <p14:sldId id="319"/>
          </p14:sldIdLst>
        </p14:section>
        <p14:section name="Nano Server Overview - 9min" id="{83C1233F-0E33-4133-A76B-FC27CABBF8DF}">
          <p14:sldIdLst>
            <p14:sldId id="384"/>
            <p14:sldId id="321"/>
            <p14:sldId id="322"/>
            <p14:sldId id="323"/>
            <p14:sldId id="324"/>
            <p14:sldId id="325"/>
            <p14:sldId id="326"/>
            <p14:sldId id="327"/>
            <p14:sldId id="328"/>
            <p14:sldId id="329"/>
            <p14:sldId id="330"/>
          </p14:sldIdLst>
        </p14:section>
        <p14:section name="Containers - 10 min" id="{D454961F-8DEE-41AE-B4BA-3F48A42FED43}">
          <p14:sldIdLst>
            <p14:sldId id="383"/>
            <p14:sldId id="332"/>
            <p14:sldId id="333"/>
            <p14:sldId id="334"/>
            <p14:sldId id="335"/>
            <p14:sldId id="336"/>
            <p14:sldId id="338"/>
            <p14:sldId id="339"/>
          </p14:sldIdLst>
        </p14:section>
        <p14:section name="WSAs - 12min" id="{907153BE-7008-4C17-BEBE-5EAB6A9344E2}">
          <p14:sldIdLst>
            <p14:sldId id="382"/>
            <p14:sldId id="341"/>
            <p14:sldId id="342"/>
            <p14:sldId id="343"/>
            <p14:sldId id="344"/>
            <p14:sldId id="345"/>
            <p14:sldId id="346"/>
            <p14:sldId id="347"/>
            <p14:sldId id="348"/>
            <p14:sldId id="349"/>
          </p14:sldIdLst>
        </p14:section>
        <p14:section name="Container Based Apps - 16 min" id="{1615B3B3-DC76-4C4D-981B-CA5990D7F02D}">
          <p14:sldIdLst>
            <p14:sldId id="381"/>
            <p14:sldId id="351"/>
            <p14:sldId id="352"/>
            <p14:sldId id="353"/>
            <p14:sldId id="354"/>
            <p14:sldId id="356"/>
            <p14:sldId id="358"/>
          </p14:sldIdLst>
        </p14:section>
        <p14:section name="Wrapup - 3min" id="{E101CA33-F38B-4B1E-A2DF-6C00933CFB57}">
          <p14:sldIdLst>
            <p14:sldId id="380"/>
            <p14:sldId id="360"/>
            <p14:sldId id="361"/>
            <p14:sldId id="385"/>
            <p14:sldId id="308"/>
            <p14:sldId id="309"/>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0EB"/>
    <a:srgbClr val="5DBD95"/>
    <a:srgbClr val="8CE4E4"/>
    <a:srgbClr val="30356F"/>
    <a:srgbClr val="F0802D"/>
    <a:srgbClr val="F8C1B4"/>
    <a:srgbClr val="E5D239"/>
    <a:srgbClr val="24265C"/>
    <a:srgbClr val="9DE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37805" autoAdjust="0"/>
  </p:normalViewPr>
  <p:slideViewPr>
    <p:cSldViewPr snapToGrid="0" snapToObjects="1">
      <p:cViewPr varScale="1">
        <p:scale>
          <a:sx n="36" d="100"/>
          <a:sy n="36" d="100"/>
        </p:scale>
        <p:origin x="2707" y="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E065A-FB21-4F8D-8AC6-D87FB282110A}" type="datetimeFigureOut">
              <a:rPr lang="en-US" smtClean="0"/>
              <a:t>8/9/2016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64FA26-052C-4EE5-A78C-762B03CD0F2A}" type="slidenum">
              <a:rPr lang="en-US" smtClean="0"/>
              <a:t>‹#›</a:t>
            </a:fld>
            <a:endParaRPr lang="en-US"/>
          </a:p>
        </p:txBody>
      </p:sp>
    </p:spTree>
    <p:extLst>
      <p:ext uri="{BB962C8B-B14F-4D97-AF65-F5344CB8AC3E}">
        <p14:creationId xmlns:p14="http://schemas.microsoft.com/office/powerpoint/2010/main" val="1626578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here taken</a:t>
            </a:r>
            <a:r>
              <a:rPr lang="en-US" baseline="0" dirty="0"/>
              <a:t> almost entirely from 2015 //BUILD Session “Setting the Stage: The Application Platform in Windows Server 2016”. You can find the original content and a video recording of the session by Andrew Mason </a:t>
            </a:r>
            <a:r>
              <a:rPr lang="en-US" baseline="0"/>
              <a:t>and Taylor Brown at: </a:t>
            </a:r>
            <a:r>
              <a:rPr lang="en-US" baseline="0"/>
              <a:t>https://channel9.msdn.com/Events/Build/2016/B875</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a:t>
            </a:fld>
            <a:endParaRPr lang="en-US"/>
          </a:p>
        </p:txBody>
      </p:sp>
    </p:spTree>
    <p:extLst>
      <p:ext uri="{BB962C8B-B14F-4D97-AF65-F5344CB8AC3E}">
        <p14:creationId xmlns:p14="http://schemas.microsoft.com/office/powerpoint/2010/main" val="3855244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(born</a:t>
            </a:r>
            <a:r>
              <a:rPr lang="en-US" b="1" baseline="0" dirty="0"/>
              <a:t> in the cloud)</a:t>
            </a:r>
          </a:p>
          <a:p>
            <a:r>
              <a:rPr lang="en-US" dirty="0"/>
              <a:t>I</a:t>
            </a:r>
            <a:r>
              <a:rPr lang="en-US" baseline="0" dirty="0"/>
              <a:t> want to emphasize again that Nano Server is really targeting “next gen” applications. It was born in the cloud from our own learnings running hyper-scale infrastructure and services. Nano Server is much smaller then Server Core but does contain a subset of Win32. &lt;read feature list that’s included)</a:t>
            </a:r>
          </a:p>
          <a:p>
            <a:endParaRPr lang="en-US" baseline="0" dirty="0"/>
          </a:p>
          <a:p>
            <a:r>
              <a:rPr lang="en-US" baseline="0" dirty="0"/>
              <a:t>Also included is </a:t>
            </a:r>
            <a:r>
              <a:rPr lang="en-US" baseline="0" dirty="0" err="1"/>
              <a:t>PackageManagement</a:t>
            </a:r>
            <a:r>
              <a:rPr lang="en-US" baseline="0" dirty="0"/>
              <a:t> via </a:t>
            </a:r>
            <a:r>
              <a:rPr lang="en-US" baseline="0" dirty="0" err="1"/>
              <a:t>OneGet</a:t>
            </a:r>
            <a:r>
              <a:rPr lang="en-US" baseline="0" dirty="0"/>
              <a:t> (used to help deliver the images and soon the optional features/role packages as well). </a:t>
            </a:r>
          </a:p>
          <a:p>
            <a:endParaRPr lang="en-US" baseline="0" dirty="0"/>
          </a:p>
          <a:p>
            <a:r>
              <a:rPr lang="en-US" b="1" baseline="0" dirty="0"/>
              <a:t>#click (available everywhere)</a:t>
            </a:r>
          </a:p>
          <a:p>
            <a:r>
              <a:rPr lang="en-US" baseline="0" dirty="0"/>
              <a:t>You can run it on a physical machine, as a guest VM, or in either of the container technologies. </a:t>
            </a:r>
          </a:p>
        </p:txBody>
      </p:sp>
      <p:sp>
        <p:nvSpPr>
          <p:cNvPr id="4" name="Slide Number Placeholder 3"/>
          <p:cNvSpPr>
            <a:spLocks noGrp="1"/>
          </p:cNvSpPr>
          <p:nvPr>
            <p:ph type="sldNum" sz="quarter" idx="10"/>
          </p:nvPr>
        </p:nvSpPr>
        <p:spPr/>
        <p:txBody>
          <a:bodyPr/>
          <a:lstStyle/>
          <a:p>
            <a:fld id="{EF64FA26-052C-4EE5-A78C-762B03CD0F2A}" type="slidenum">
              <a:rPr lang="en-US" smtClean="0"/>
              <a:t>10</a:t>
            </a:fld>
            <a:endParaRPr lang="en-US"/>
          </a:p>
        </p:txBody>
      </p:sp>
    </p:spTree>
    <p:extLst>
      <p:ext uri="{BB962C8B-B14F-4D97-AF65-F5344CB8AC3E}">
        <p14:creationId xmlns:p14="http://schemas.microsoft.com/office/powerpoint/2010/main" val="151478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a:t>
            </a:r>
            <a:r>
              <a:rPr lang="en-US" b="1" dirty="0" err="1"/>
              <a:t>nano</a:t>
            </a:r>
            <a:r>
              <a:rPr lang="en-US" b="1" dirty="0"/>
              <a:t> server)</a:t>
            </a:r>
          </a:p>
          <a:p>
            <a:r>
              <a:rPr lang="en-US" dirty="0"/>
              <a:t>We learned from the</a:t>
            </a:r>
            <a:r>
              <a:rPr lang="en-US" baseline="0" dirty="0"/>
              <a:t> previous Server Core that we need a full developer experience. So with Nano Server, there’s a complete SDK specifically focused on Windows Server. Where something like the Universal Windows Platform API focused on a client application experience, the Server SDK focuses on server experience. </a:t>
            </a:r>
          </a:p>
          <a:p>
            <a:endParaRPr lang="en-US" baseline="0" dirty="0"/>
          </a:p>
          <a:p>
            <a:r>
              <a:rPr lang="en-US" b="1" baseline="0" dirty="0"/>
              <a:t>#click (visual studio)</a:t>
            </a:r>
          </a:p>
          <a:p>
            <a:r>
              <a:rPr lang="en-US" baseline="0" dirty="0"/>
              <a:t>This includes integration with Visual Studio 2015 via a template that you can download. </a:t>
            </a:r>
          </a:p>
          <a:p>
            <a:endParaRPr lang="en-US" baseline="0" dirty="0"/>
          </a:p>
          <a:p>
            <a:r>
              <a:rPr lang="en-US" b="1" baseline="0" dirty="0"/>
              <a:t>#click (rich design-time)</a:t>
            </a:r>
          </a:p>
          <a:p>
            <a:r>
              <a:rPr lang="en-US" baseline="0" dirty="0"/>
              <a:t>This is complete with full </a:t>
            </a:r>
            <a:r>
              <a:rPr lang="en-US" baseline="0" dirty="0" err="1"/>
              <a:t>intelliSense</a:t>
            </a:r>
            <a:r>
              <a:rPr lang="en-US" baseline="0" dirty="0"/>
              <a:t>, error squiggles, </a:t>
            </a:r>
            <a:r>
              <a:rPr lang="en-US" baseline="0" dirty="0" err="1"/>
              <a:t>etc</a:t>
            </a:r>
            <a:r>
              <a:rPr lang="en-US" baseline="0" dirty="0"/>
              <a:t>… If you take your existing code and bring it into this template it will give you all the errors to let you know if you’re using something that’s not available in Nano Server. </a:t>
            </a:r>
          </a:p>
          <a:p>
            <a:endParaRPr lang="en-US" baseline="0" dirty="0"/>
          </a:p>
          <a:p>
            <a:r>
              <a:rPr lang="en-US" b="1" baseline="0" dirty="0"/>
              <a:t>#click (remote debugging)</a:t>
            </a:r>
          </a:p>
          <a:p>
            <a:r>
              <a:rPr lang="en-US" baseline="0" dirty="0"/>
              <a:t>And as you would expect from Visual Studio, a robust remote debugging experience</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11</a:t>
            </a:fld>
            <a:endParaRPr lang="en-US"/>
          </a:p>
        </p:txBody>
      </p:sp>
    </p:spTree>
    <p:extLst>
      <p:ext uri="{BB962C8B-B14F-4D97-AF65-F5344CB8AC3E}">
        <p14:creationId xmlns:p14="http://schemas.microsoft.com/office/powerpoint/2010/main" val="1608645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Targeting Nano Server directly requires some deep refactoring</a:t>
            </a:r>
            <a:r>
              <a:rPr lang="en-US" baseline="0" dirty="0"/>
              <a:t> of existing applications. This is due to the large number of “optional” packages that are not present in this version of Windows Server. </a:t>
            </a:r>
          </a:p>
          <a:p>
            <a:endParaRPr lang="en-US" baseline="0" dirty="0"/>
          </a:p>
          <a:p>
            <a:r>
              <a:rPr lang="en-US" b="1" baseline="0" dirty="0"/>
              <a:t>#click (Server Core)</a:t>
            </a:r>
          </a:p>
          <a:p>
            <a:r>
              <a:rPr lang="en-US" baseline="0" dirty="0"/>
              <a:t>Layered on top of that is Server Core which gives you more functionality. An easier path is to start by targeting Server Core, then moving down the stack to Nano Server. </a:t>
            </a:r>
          </a:p>
          <a:p>
            <a:endParaRPr lang="en-US" baseline="0" dirty="0"/>
          </a:p>
          <a:p>
            <a:r>
              <a:rPr lang="en-US" b="1" baseline="0" dirty="0"/>
              <a:t>#click (clients)</a:t>
            </a:r>
          </a:p>
          <a:p>
            <a:r>
              <a:rPr lang="en-US" baseline="0" dirty="0"/>
              <a:t>Layered on top of this is the client and desktop experience (aka full server). </a:t>
            </a:r>
          </a:p>
          <a:p>
            <a:endParaRPr lang="en-US" baseline="0" dirty="0"/>
          </a:p>
          <a:p>
            <a:r>
              <a:rPr lang="en-US" b="1" baseline="0" dirty="0"/>
              <a:t>#click (RDS Admin)</a:t>
            </a:r>
          </a:p>
          <a:p>
            <a:r>
              <a:rPr lang="en-US" baseline="0" dirty="0"/>
              <a:t>It comes with Remote Desktop Server and local admin tools. In Server and Nano, its about remote administration. </a:t>
            </a:r>
          </a:p>
          <a:p>
            <a:endParaRPr lang="en-US" baseline="0" dirty="0"/>
          </a:p>
          <a:p>
            <a:r>
              <a:rPr lang="en-US" b="1" baseline="0" dirty="0"/>
              <a:t>#click (no-client)</a:t>
            </a:r>
          </a:p>
          <a:p>
            <a:r>
              <a:rPr lang="en-US" baseline="0" dirty="0"/>
              <a:t>The client stack is really there to support RDS, not run server apps. </a:t>
            </a:r>
          </a:p>
          <a:p>
            <a:endParaRPr lang="en-US" baseline="0" dirty="0"/>
          </a:p>
          <a:p>
            <a:r>
              <a:rPr lang="en-US" b="1" baseline="0" dirty="0"/>
              <a:t>#click (developers target)</a:t>
            </a:r>
          </a:p>
          <a:p>
            <a:r>
              <a:rPr lang="en-US" baseline="0" dirty="0"/>
              <a:t>The server app target is really for Nano Server, with Server Core being present for app compatibility purposes. This gives you the smallest footprint and</a:t>
            </a:r>
          </a:p>
          <a:p>
            <a:endParaRPr lang="en-US" baseline="0" dirty="0"/>
          </a:p>
          <a:p>
            <a:r>
              <a:rPr lang="en-US" b="1" baseline="0" dirty="0"/>
              <a:t>#click (deploy)</a:t>
            </a:r>
          </a:p>
          <a:p>
            <a:r>
              <a:rPr lang="en-US" baseline="0" dirty="0"/>
              <a:t>Target existing physical, virtual, or container deployments. </a:t>
            </a:r>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12</a:t>
            </a:fld>
            <a:endParaRPr lang="en-US"/>
          </a:p>
        </p:txBody>
      </p:sp>
    </p:spTree>
    <p:extLst>
      <p:ext uri="{BB962C8B-B14F-4D97-AF65-F5344CB8AC3E}">
        <p14:creationId xmlns:p14="http://schemas.microsoft.com/office/powerpoint/2010/main" val="416500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you’ve tried to port an existing app to Server Core in the past, you likely noticed that this was not a pleasant experience. We didn’t have any real tool support in visual studio and simply provided a list of APIs on MSDN. We’ve put some capabilities in Nano Server we hope will make this easier. </a:t>
            </a:r>
          </a:p>
          <a:p>
            <a:endParaRPr lang="en-US" baseline="0" dirty="0"/>
          </a:p>
          <a:p>
            <a:r>
              <a:rPr lang="en-US" baseline="0" dirty="0"/>
              <a:t>The biggest of these are the reverse forwarders</a:t>
            </a:r>
          </a:p>
          <a:p>
            <a:endParaRPr lang="en-US" baseline="0" dirty="0"/>
          </a:p>
          <a:p>
            <a:r>
              <a:rPr lang="en-US" b="1" baseline="0" dirty="0"/>
              <a:t>#click (Hello reverse forwarders)</a:t>
            </a:r>
          </a:p>
          <a:p>
            <a:r>
              <a:rPr lang="en-US" baseline="0" dirty="0"/>
              <a:t>When we refactored Windows Server to create Nano Server, we a lot of “shell” </a:t>
            </a:r>
            <a:r>
              <a:rPr lang="en-US" baseline="0" dirty="0" err="1"/>
              <a:t>apis</a:t>
            </a:r>
            <a:r>
              <a:rPr lang="en-US" baseline="0" dirty="0"/>
              <a:t> scattered around the Windows Server operating system that performed various operations. In Nano Server we didn’t want to bring along all those shells, so we moved those API’s down into different DLLS to keep it small and focused. </a:t>
            </a:r>
          </a:p>
          <a:p>
            <a:endParaRPr lang="en-US" baseline="0" dirty="0"/>
          </a:p>
          <a:p>
            <a:r>
              <a:rPr lang="en-US" b="1" baseline="0" dirty="0"/>
              <a:t>#click (missing DLL)</a:t>
            </a:r>
          </a:p>
          <a:p>
            <a:r>
              <a:rPr lang="en-US" baseline="0" dirty="0"/>
              <a:t>If there’s a DLL you are linked to that’s missing from Nano Server, Reverse </a:t>
            </a:r>
            <a:r>
              <a:rPr lang="en-US" baseline="0" dirty="0" err="1"/>
              <a:t>Fowarders</a:t>
            </a:r>
            <a:r>
              <a:rPr lang="en-US" baseline="0" dirty="0"/>
              <a:t> will provide a thin “shim version” so those APIs will continue working.</a:t>
            </a:r>
          </a:p>
          <a:p>
            <a:endParaRPr lang="en-US" baseline="0" dirty="0"/>
          </a:p>
          <a:p>
            <a:r>
              <a:rPr lang="en-US" b="1" baseline="0" dirty="0"/>
              <a:t>#click (With Reverse Forwarders)</a:t>
            </a:r>
          </a:p>
          <a:p>
            <a:r>
              <a:rPr lang="en-US" baseline="0" dirty="0"/>
              <a:t>So if you were using a higher level API to interact with the registry or file system, those APIs will redirect to the new version of the API (if its available). So you don’t need to relink and recompile to take advantage of the new APIs. </a:t>
            </a:r>
          </a:p>
          <a:p>
            <a:endParaRPr lang="en-US" baseline="0" dirty="0"/>
          </a:p>
          <a:p>
            <a:r>
              <a:rPr lang="en-US" b="1" baseline="0" dirty="0"/>
              <a:t>#click (Does not eliminate)</a:t>
            </a:r>
          </a:p>
          <a:p>
            <a:r>
              <a:rPr lang="en-US" baseline="0" dirty="0"/>
              <a:t>This doesn’t actually eliminate the need to refactor to what’s available. Some APIs may not be available in Nano Server. So you may want to refactor the next version of your application to move fully target Nano Server.  Note that this does not exclude you to from continuing to take advantage of Server Core. </a:t>
            </a:r>
          </a:p>
          <a:p>
            <a:endParaRPr lang="en-US" baseline="0" dirty="0"/>
          </a:p>
          <a:p>
            <a:endParaRPr lang="en-US" baseline="0"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8/9/2016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89607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reverse forwarders have proven so valuable and</a:t>
            </a:r>
            <a:r>
              <a:rPr lang="en-US" baseline="0" dirty="0"/>
              <a:t> requested, that starting in Technical Preview 4, we moved these from Optional packages for Nano Server to be automatically included. So there’s no need to install them separately. </a:t>
            </a:r>
          </a:p>
          <a:p>
            <a:endParaRPr lang="en-US" baseline="0" dirty="0"/>
          </a:p>
          <a:p>
            <a:r>
              <a:rPr lang="en-US" baseline="0" dirty="0"/>
              <a:t>How the </a:t>
            </a:r>
            <a:r>
              <a:rPr lang="en-US" baseline="0" dirty="0" err="1"/>
              <a:t>dll’s</a:t>
            </a:r>
            <a:r>
              <a:rPr lang="en-US" baseline="0" dirty="0"/>
              <a:t> listed here are extremely useful in previous versions of Windows Server. In Nano Server, the same DLL’s are not present any longer. Instead they have been replaced by the appropriate shims.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14</a:t>
            </a:fld>
            <a:endParaRPr lang="en-US"/>
          </a:p>
        </p:txBody>
      </p:sp>
    </p:spTree>
    <p:extLst>
      <p:ext uri="{BB962C8B-B14F-4D97-AF65-F5344CB8AC3E}">
        <p14:creationId xmlns:p14="http://schemas.microsoft.com/office/powerpoint/2010/main" val="3161156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benefit of using these is</a:t>
            </a:r>
            <a:r>
              <a:rPr lang="en-US" baseline="0" dirty="0"/>
              <a:t> that we’ve been able to get many popular 3</a:t>
            </a:r>
            <a:r>
              <a:rPr lang="en-US" baseline="30000" dirty="0"/>
              <a:t>rd</a:t>
            </a:r>
            <a:r>
              <a:rPr lang="en-US" baseline="0" dirty="0"/>
              <a:t> party and open source solutions working on Nano Server using the reverse forwarders package.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15</a:t>
            </a:fld>
            <a:endParaRPr lang="en-US"/>
          </a:p>
        </p:txBody>
      </p:sp>
    </p:spTree>
    <p:extLst>
      <p:ext uri="{BB962C8B-B14F-4D97-AF65-F5344CB8AC3E}">
        <p14:creationId xmlns:p14="http://schemas.microsoft.com/office/powerpoint/2010/main" val="127281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porting</a:t>
            </a:r>
            <a:r>
              <a:rPr lang="en-US" baseline="0" dirty="0"/>
              <a:t> your solution to Nano Server, start by deploying it to Nano Server (with the reverse forwarders package) and try your app. </a:t>
            </a:r>
          </a:p>
          <a:p>
            <a:endParaRPr lang="en-US" baseline="0" dirty="0"/>
          </a:p>
          <a:p>
            <a:r>
              <a:rPr lang="en-US" baseline="0" dirty="0"/>
              <a:t>We’ve also provided two tools that can scan your application and will recommend changes based on the API available in </a:t>
            </a:r>
            <a:r>
              <a:rPr lang="en-US" baseline="0" dirty="0" err="1"/>
              <a:t>NanoServer</a:t>
            </a:r>
            <a:r>
              <a:rPr lang="en-US" baseline="0" dirty="0"/>
              <a:t>. </a:t>
            </a:r>
          </a:p>
          <a:p>
            <a:endParaRPr lang="en-US" baseline="0" dirty="0"/>
          </a:p>
          <a:p>
            <a:r>
              <a:rPr lang="en-US" baseline="0" dirty="0"/>
              <a:t>For Native apps, either rebuilt then using the Visual Studio Nano Server project template, use the </a:t>
            </a:r>
            <a:r>
              <a:rPr lang="en-US" baseline="0" dirty="0" err="1"/>
              <a:t>NanoServerApiScan</a:t>
            </a:r>
            <a:r>
              <a:rPr lang="en-US" baseline="0" dirty="0"/>
              <a:t>. For Win32 applications this will tell you what APIs you’re using that are not available in Nano Server and in many cases suggest a replacement. We are using this tool internally as we do our own work to port things to Nano Server, both internal applications/services as well as open source projects.</a:t>
            </a:r>
          </a:p>
          <a:p>
            <a:endParaRPr lang="en-US" baseline="0" dirty="0"/>
          </a:p>
          <a:p>
            <a:r>
              <a:rPr lang="en-US" baseline="0" dirty="0"/>
              <a:t>For managed code (</a:t>
            </a:r>
            <a:r>
              <a:rPr lang="en-US" baseline="0" dirty="0" err="1"/>
              <a:t>.net</a:t>
            </a:r>
            <a:r>
              <a:rPr lang="en-US" baseline="0" dirty="0"/>
              <a:t>), refactor for .NET Core or leverage the API Portability Analyzer.</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16</a:t>
            </a:fld>
            <a:endParaRPr lang="en-US"/>
          </a:p>
        </p:txBody>
      </p:sp>
    </p:spTree>
    <p:extLst>
      <p:ext uri="{BB962C8B-B14F-4D97-AF65-F5344CB8AC3E}">
        <p14:creationId xmlns:p14="http://schemas.microsoft.com/office/powerpoint/2010/main" val="468810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 – Focus on showing</a:t>
            </a:r>
            <a:r>
              <a:rPr lang="en-US" baseline="0" dirty="0"/>
              <a:t> you the </a:t>
            </a:r>
            <a:r>
              <a:rPr lang="en-US" baseline="0" dirty="0" err="1"/>
              <a:t>APIScan</a:t>
            </a:r>
            <a:r>
              <a:rPr lang="en-US" baseline="0" dirty="0"/>
              <a:t> tool and difference the forwarders can make</a:t>
            </a:r>
          </a:p>
          <a:p>
            <a:r>
              <a:rPr lang="en-US" baseline="0" dirty="0"/>
              <a:t>Uses a </a:t>
            </a:r>
            <a:r>
              <a:rPr lang="en-US" baseline="0" dirty="0" err="1"/>
              <a:t>powershell</a:t>
            </a:r>
            <a:r>
              <a:rPr lang="en-US" baseline="0" dirty="0"/>
              <a:t> script in PowerShell ISE to run the following commands</a:t>
            </a:r>
          </a:p>
          <a:p>
            <a:endParaRPr lang="en-US" baseline="0" dirty="0"/>
          </a:p>
          <a:p>
            <a:r>
              <a:rPr lang="en-US" baseline="0" dirty="0" err="1"/>
              <a:t>dir</a:t>
            </a:r>
            <a:r>
              <a:rPr lang="en-US" baseline="0" dirty="0"/>
              <a:t> .\</a:t>
            </a:r>
            <a:r>
              <a:rPr lang="en-US" baseline="0" dirty="0" err="1"/>
              <a:t>sysinternals</a:t>
            </a:r>
            <a:endParaRPr lang="en-US" baseline="0" dirty="0"/>
          </a:p>
          <a:p>
            <a:endParaRPr lang="en-US" baseline="0" dirty="0"/>
          </a:p>
          <a:p>
            <a:r>
              <a:rPr lang="en-US" baseline="0" dirty="0"/>
              <a:t>.\NanoServerAPIScan.exe /</a:t>
            </a:r>
            <a:r>
              <a:rPr lang="en-US" baseline="0" dirty="0" err="1"/>
              <a:t>binarypath</a:t>
            </a:r>
            <a:r>
              <a:rPr lang="en-US" baseline="0" dirty="0"/>
              <a:t>:”C:\demo\</a:t>
            </a:r>
            <a:r>
              <a:rPr lang="en-US" baseline="0" dirty="0" err="1"/>
              <a:t>sysinternals</a:t>
            </a:r>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.\NanoServerAPIScan.exe /</a:t>
            </a:r>
            <a:r>
              <a:rPr lang="en-US" baseline="0" dirty="0" err="1"/>
              <a:t>binarypath</a:t>
            </a:r>
            <a:r>
              <a:rPr lang="en-US" baseline="0" dirty="0"/>
              <a:t>:”C:\demo\pre-port </a:t>
            </a:r>
            <a:r>
              <a:rPr lang="en-US" baseline="0" dirty="0" err="1"/>
              <a:t>sysinternals</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.\NanoServerAPIScan.exe /</a:t>
            </a:r>
            <a:r>
              <a:rPr lang="en-US" baseline="0" dirty="0" err="1"/>
              <a:t>binarypath</a:t>
            </a:r>
            <a:r>
              <a:rPr lang="en-US" baseline="0" dirty="0"/>
              <a:t>:”C:\demo\pre-port </a:t>
            </a:r>
            <a:r>
              <a:rPr lang="en-US" baseline="0" dirty="0" err="1"/>
              <a:t>sysinternals</a:t>
            </a:r>
            <a:r>
              <a:rPr lang="en-US" baseline="0" dirty="0"/>
              <a:t>” /</a:t>
            </a:r>
            <a:r>
              <a:rPr lang="en-US" baseline="0" dirty="0" err="1"/>
              <a:t>reverseforwarderspath:c</a:t>
            </a:r>
            <a:r>
              <a:rPr lang="en-US" baseline="0" dirty="0"/>
              <a:t>:\demo\reverseforwarderstp4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show difference in base size of items like user32.dll (25k for the forwarder, vs 1.4mb).</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ls reverseforwarderstp4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ls c:\windows\system32\user32.dll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.\NanoServerAPIScan.exe /</a:t>
            </a:r>
            <a:r>
              <a:rPr lang="en-US" baseline="0" dirty="0" err="1"/>
              <a:t>binarypath</a:t>
            </a:r>
            <a:r>
              <a:rPr lang="en-US" baseline="0" dirty="0"/>
              <a:t>:”C:\demo\ported </a:t>
            </a:r>
            <a:r>
              <a:rPr lang="en-US" baseline="0" dirty="0" err="1"/>
              <a:t>sysinternals</a:t>
            </a:r>
            <a:r>
              <a:rPr lang="en-US" baseline="0" dirty="0"/>
              <a:t>” /</a:t>
            </a:r>
            <a:r>
              <a:rPr lang="en-US" baseline="0" dirty="0" err="1"/>
              <a:t>reverseforwarderspath:c</a:t>
            </a:r>
            <a:r>
              <a:rPr lang="en-US" baseline="0" dirty="0"/>
              <a:t>:\demo\reverseforwarderstp4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17</a:t>
            </a:fld>
            <a:endParaRPr lang="en-US"/>
          </a:p>
        </p:txBody>
      </p:sp>
    </p:spTree>
    <p:extLst>
      <p:ext uri="{BB962C8B-B14F-4D97-AF65-F5344CB8AC3E}">
        <p14:creationId xmlns:p14="http://schemas.microsoft.com/office/powerpoint/2010/main" val="103410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folks have used containers in the last</a:t>
            </a:r>
            <a:r>
              <a:rPr lang="en-US" baseline="0" dirty="0"/>
              <a:t> year? How many have looked at Windows Containers?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18</a:t>
            </a:fld>
            <a:endParaRPr lang="en-US"/>
          </a:p>
        </p:txBody>
      </p:sp>
    </p:spTree>
    <p:extLst>
      <p:ext uri="{BB962C8B-B14F-4D97-AF65-F5344CB8AC3E}">
        <p14:creationId xmlns:p14="http://schemas.microsoft.com/office/powerpoint/2010/main" val="753296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19</a:t>
            </a:fld>
            <a:endParaRPr lang="en-US"/>
          </a:p>
        </p:txBody>
      </p:sp>
    </p:spTree>
    <p:extLst>
      <p:ext uri="{BB962C8B-B14F-4D97-AF65-F5344CB8AC3E}">
        <p14:creationId xmlns:p14="http://schemas.microsoft.com/office/powerpoint/2010/main" val="194894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core tenants of the development process and the artifacts that you produce along the way. </a:t>
            </a:r>
          </a:p>
          <a:p>
            <a:endParaRPr lang="en-US" dirty="0"/>
          </a:p>
          <a:p>
            <a:r>
              <a:rPr lang="en-US" dirty="0"/>
              <a:t>#quick reach through the list</a:t>
            </a:r>
          </a:p>
          <a:p>
            <a:endParaRPr lang="en-US" dirty="0"/>
          </a:p>
          <a:p>
            <a:r>
              <a:rPr lang="en-US" dirty="0"/>
              <a:t>One of the key things we’d</a:t>
            </a:r>
            <a:r>
              <a:rPr lang="en-US" baseline="0" dirty="0"/>
              <a:t> like to talk about today is dependencies. Today we’ll talk about how Windows Server 2016 will help you minimize dependencies through new features such as the </a:t>
            </a:r>
            <a:r>
              <a:rPr lang="en-US" baseline="0" dirty="0" err="1"/>
              <a:t>NanoServer</a:t>
            </a:r>
            <a:r>
              <a:rPr lang="en-US" baseline="0" dirty="0"/>
              <a:t>, and manage them with technologies such as containers to help reduce the confusion about what should be installed and how it should be configured when installing complex solutions. </a:t>
            </a:r>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t>2</a:t>
            </a:fld>
            <a:endParaRPr lang="en-US"/>
          </a:p>
        </p:txBody>
      </p:sp>
    </p:spTree>
    <p:extLst>
      <p:ext uri="{BB962C8B-B14F-4D97-AF65-F5344CB8AC3E}">
        <p14:creationId xmlns:p14="http://schemas.microsoft.com/office/powerpoint/2010/main" val="3849171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dicker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F64FA26-052C-4EE5-A78C-762B03CD0F2A}" type="slidenum">
              <a:rPr lang="en-US" smtClean="0"/>
              <a:t>20</a:t>
            </a:fld>
            <a:endParaRPr lang="en-US"/>
          </a:p>
        </p:txBody>
      </p:sp>
    </p:spTree>
    <p:extLst>
      <p:ext uri="{BB962C8B-B14F-4D97-AF65-F5344CB8AC3E}">
        <p14:creationId xmlns:p14="http://schemas.microsoft.com/office/powerpoint/2010/main" val="3399850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given that we’re running a container inside of this optimized</a:t>
            </a:r>
            <a:r>
              <a:rPr lang="en-US" baseline="0" dirty="0"/>
              <a:t> virtual machine</a:t>
            </a:r>
          </a:p>
          <a:p>
            <a:endParaRPr lang="en-US" baseline="0" dirty="0"/>
          </a:p>
          <a:p>
            <a:r>
              <a:rPr lang="en-US" b="1" baseline="0" dirty="0"/>
              <a:t>#click (windows container images)</a:t>
            </a:r>
          </a:p>
          <a:p>
            <a:r>
              <a:rPr lang="en-US" baseline="0" dirty="0"/>
              <a:t>these are the exact same container image format</a:t>
            </a:r>
          </a:p>
          <a:p>
            <a:endParaRPr lang="en-US" baseline="0" dirty="0"/>
          </a:p>
          <a:p>
            <a:r>
              <a:rPr lang="en-US" b="1" baseline="0" dirty="0"/>
              <a:t>#click (</a:t>
            </a:r>
            <a:r>
              <a:rPr lang="en-US" b="1" baseline="0" dirty="0" err="1"/>
              <a:t>docker</a:t>
            </a:r>
            <a:r>
              <a:rPr lang="en-US" b="1" baseline="0" dirty="0"/>
              <a:t>)</a:t>
            </a:r>
          </a:p>
          <a:p>
            <a:r>
              <a:rPr lang="en-US" baseline="0" dirty="0"/>
              <a:t>And exact same management API. To </a:t>
            </a:r>
            <a:r>
              <a:rPr lang="en-US" baseline="0" dirty="0" err="1"/>
              <a:t>docker</a:t>
            </a:r>
            <a:r>
              <a:rPr lang="en-US" baseline="0" dirty="0"/>
              <a:t>, its as simple a the difference in one flag to deploy to a Windows Server Container or a Hyper-V Container. This gives us a great degree of flexibility. When we’re running in our own environment where we know what all is running, we can use Windows Server Containers. But if we opt to want to move to a public cloud where there’s lots of different tenants, we can take advantage of the higher degree of isolation by running Hyper-V containers. </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8/9/2016 10:50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662030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5208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said, there are several options for hosting your containers… </a:t>
            </a:r>
          </a:p>
          <a:p>
            <a:endParaRPr lang="en-US" dirty="0"/>
          </a:p>
          <a:p>
            <a:r>
              <a:rPr lang="en-US" dirty="0"/>
              <a:t>You can use Azure</a:t>
            </a:r>
            <a:r>
              <a:rPr lang="en-US" baseline="0" dirty="0"/>
              <a:t> to host the Windows Server 2016 Technical Preview 5 image already in its marketplace gallery. This currently only supports Windows Server Containers. Nested virtualization support is coming to Azure, and then we’ll be able to Hyper-V containers in the not to distant future. </a:t>
            </a:r>
          </a:p>
          <a:p>
            <a:endParaRPr lang="en-US" baseline="0" dirty="0"/>
          </a:p>
          <a:p>
            <a:r>
              <a:rPr lang="en-US" baseline="0" dirty="0"/>
              <a:t>You can run them on an existing physical or virtual server. Start with a Windows Server 2016 TP4 image, install the Hyper-V and Containers roles/features, and then you can host Windows Server and/or </a:t>
            </a:r>
            <a:r>
              <a:rPr lang="en-US" baseline="0" dirty="0" err="1"/>
              <a:t>hyper-V</a:t>
            </a:r>
            <a:r>
              <a:rPr lang="en-US" baseline="0" dirty="0"/>
              <a:t> containers. </a:t>
            </a:r>
          </a:p>
          <a:p>
            <a:endParaRPr lang="en-US" baseline="0" dirty="0"/>
          </a:p>
          <a:p>
            <a:r>
              <a:rPr lang="en-US" baseline="0" dirty="0"/>
              <a:t>And finally, with nested virtualization either on Windows 10 or Windows Server 2016 host and run Windows Server and/or Hyper-V containers there. </a:t>
            </a:r>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23</a:t>
            </a:fld>
            <a:endParaRPr lang="en-US"/>
          </a:p>
        </p:txBody>
      </p:sp>
    </p:spTree>
    <p:extLst>
      <p:ext uri="{BB962C8B-B14F-4D97-AF65-F5344CB8AC3E}">
        <p14:creationId xmlns:p14="http://schemas.microsoft.com/office/powerpoint/2010/main" val="1588339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endParaRPr lang="en-US" dirty="0"/>
          </a:p>
          <a:p>
            <a:r>
              <a:rPr lang="en-US" dirty="0"/>
              <a:t>So</a:t>
            </a:r>
            <a:r>
              <a:rPr lang="en-US" baseline="0" dirty="0"/>
              <a:t> lets take a quick look at one of these new features, Hyper-V containers running natively on Windows 10. </a:t>
            </a:r>
          </a:p>
          <a:p>
            <a:endParaRPr lang="en-US" baseline="0" dirty="0"/>
          </a:p>
          <a:p>
            <a:r>
              <a:rPr lang="en-US" dirty="0"/>
              <a:t>Requires:</a:t>
            </a:r>
          </a:p>
          <a:p>
            <a:r>
              <a:rPr lang="en-US" dirty="0"/>
              <a:t>	container and </a:t>
            </a:r>
            <a:r>
              <a:rPr lang="en-US" dirty="0" err="1"/>
              <a:t>hyper-v</a:t>
            </a:r>
            <a:r>
              <a:rPr lang="en-US" dirty="0"/>
              <a:t> features</a:t>
            </a:r>
            <a:r>
              <a:rPr lang="en-US" baseline="0" dirty="0"/>
              <a:t> of Windows 10 (RS1 build 14295) or Windows Server 2016 CTP 5</a:t>
            </a:r>
          </a:p>
          <a:p>
            <a:r>
              <a:rPr lang="en-US" baseline="0" dirty="0"/>
              <a:t>Also requires </a:t>
            </a:r>
            <a:r>
              <a:rPr lang="en-US" baseline="0" dirty="0" err="1"/>
              <a:t>docker</a:t>
            </a:r>
            <a:r>
              <a:rPr lang="en-US" baseline="0" dirty="0"/>
              <a:t> for windows: https://msdn.microsoft.com/virtualization/windowscontainers/quick_start/manage_docker</a:t>
            </a:r>
          </a:p>
          <a:p>
            <a:endParaRPr lang="en-US" baseline="0" dirty="0"/>
          </a:p>
          <a:p>
            <a:r>
              <a:rPr lang="en-US" dirty="0"/>
              <a:t>#starts up an optimized VM</a:t>
            </a:r>
            <a:r>
              <a:rPr lang="en-US" baseline="0" dirty="0"/>
              <a:t> in the background for an interactive </a:t>
            </a:r>
            <a:r>
              <a:rPr lang="en-US" baseline="0" dirty="0" err="1"/>
              <a:t>nanoserver</a:t>
            </a:r>
            <a:r>
              <a:rPr lang="en-US" baseline="0" dirty="0"/>
              <a:t> container with a command prompt</a:t>
            </a:r>
          </a:p>
          <a:p>
            <a:r>
              <a:rPr lang="en-US" baseline="0" dirty="0"/>
              <a:t>#this can take 10-20 seconds to start</a:t>
            </a:r>
            <a:endParaRPr lang="en-US" dirty="0"/>
          </a:p>
          <a:p>
            <a:r>
              <a:rPr lang="en-US" dirty="0" err="1"/>
              <a:t>docker</a:t>
            </a:r>
            <a:r>
              <a:rPr lang="en-US" dirty="0"/>
              <a:t> run --net=none -it --isolation=</a:t>
            </a:r>
            <a:r>
              <a:rPr lang="en-US" dirty="0" err="1"/>
              <a:t>hyperv</a:t>
            </a:r>
            <a:r>
              <a:rPr lang="en-US" dirty="0"/>
              <a:t> </a:t>
            </a:r>
            <a:r>
              <a:rPr lang="en-US" dirty="0" err="1"/>
              <a:t>nanoserver</a:t>
            </a:r>
            <a:r>
              <a:rPr lang="en-US" dirty="0"/>
              <a:t> </a:t>
            </a:r>
            <a:r>
              <a:rPr lang="en-US" dirty="0" err="1"/>
              <a:t>cmd</a:t>
            </a:r>
            <a:endParaRPr lang="en-US" dirty="0"/>
          </a:p>
          <a:p>
            <a:endParaRPr lang="en-US" dirty="0"/>
          </a:p>
          <a:p>
            <a:r>
              <a:rPr lang="en-US" dirty="0"/>
              <a:t>#switches to windows server system32 </a:t>
            </a:r>
            <a:r>
              <a:rPr lang="en-US" dirty="0" err="1"/>
              <a:t>cmd</a:t>
            </a:r>
            <a:r>
              <a:rPr lang="en-US" baseline="0" dirty="0"/>
              <a:t> prompt (a </a:t>
            </a:r>
            <a:r>
              <a:rPr lang="en-US" baseline="0" dirty="0" err="1"/>
              <a:t>nanoserver</a:t>
            </a:r>
            <a:r>
              <a:rPr lang="en-US" baseline="0" dirty="0"/>
              <a:t> container running natively inside </a:t>
            </a:r>
            <a:r>
              <a:rPr lang="en-US" baseline="0" dirty="0" err="1"/>
              <a:t>hyper-v</a:t>
            </a:r>
            <a:r>
              <a:rPr lang="en-US" baseline="0" dirty="0"/>
              <a:t>)</a:t>
            </a:r>
          </a:p>
          <a:p>
            <a:r>
              <a:rPr lang="en-US" baseline="0" dirty="0"/>
              <a:t>cd \</a:t>
            </a:r>
          </a:p>
          <a:p>
            <a:endParaRPr lang="en-US" baseline="0" dirty="0"/>
          </a:p>
          <a:p>
            <a:r>
              <a:rPr lang="en-US" baseline="0" dirty="0"/>
              <a:t>Dir</a:t>
            </a:r>
          </a:p>
          <a:p>
            <a:endParaRPr lang="en-US" baseline="0" dirty="0"/>
          </a:p>
          <a:p>
            <a:r>
              <a:rPr lang="en-US" baseline="0" dirty="0"/>
              <a:t>Ipconfig </a:t>
            </a:r>
          </a:p>
          <a:p>
            <a:endParaRPr lang="en-US" baseline="0" dirty="0"/>
          </a:p>
          <a:p>
            <a:r>
              <a:rPr lang="en-US" baseline="0" dirty="0"/>
              <a:t>#</a:t>
            </a:r>
            <a:r>
              <a:rPr lang="en-US" baseline="0" dirty="0" err="1"/>
              <a:t>powershell</a:t>
            </a:r>
            <a:r>
              <a:rPr lang="en-US" baseline="0" dirty="0"/>
              <a:t> takes a few seconds to start up</a:t>
            </a:r>
          </a:p>
          <a:p>
            <a:r>
              <a:rPr lang="en-US" baseline="0" dirty="0" err="1"/>
              <a:t>Powershell</a:t>
            </a:r>
            <a:endParaRPr lang="en-US" baseline="0" dirty="0"/>
          </a:p>
          <a:p>
            <a:endParaRPr lang="en-US" baseline="0" dirty="0"/>
          </a:p>
          <a:p>
            <a:r>
              <a:rPr lang="en-US" dirty="0"/>
              <a:t>Get-</a:t>
            </a:r>
            <a:r>
              <a:rPr lang="en-US" dirty="0" err="1"/>
              <a:t>ChildItem</a:t>
            </a:r>
            <a:r>
              <a:rPr lang="en-US" baseline="0" dirty="0"/>
              <a:t> “HKLM:\SOFTWARE\Microsoft\Windows NT\</a:t>
            </a:r>
            <a:r>
              <a:rPr lang="en-US" baseline="0" dirty="0" err="1"/>
              <a:t>CurrentVersion</a:t>
            </a:r>
            <a:r>
              <a:rPr lang="en-US" baseline="0" dirty="0"/>
              <a:t>\Server\”</a:t>
            </a:r>
          </a:p>
          <a:p>
            <a:endParaRPr lang="en-US" baseline="0" dirty="0"/>
          </a:p>
          <a:p>
            <a:r>
              <a:rPr lang="en-US" baseline="0" dirty="0"/>
              <a:t>And there we have some proof that our container is actually a Nano Server container running on a Windows 10 desktop host! How’s that? Are you not entertained!</a:t>
            </a:r>
          </a:p>
          <a:p>
            <a:endParaRPr lang="en-US" baseline="0" dirty="0"/>
          </a:p>
          <a:p>
            <a:r>
              <a:rPr lang="en-US" baseline="0" dirty="0"/>
              <a:t>What this does for us is make building your applications on Nano Server super easy. Use familiar tools in your existing development environment, and if you make a mistake… </a:t>
            </a:r>
          </a:p>
          <a:p>
            <a:endParaRPr lang="en-US" baseline="0" dirty="0"/>
          </a:p>
          <a:p>
            <a:r>
              <a:rPr lang="en-US" baseline="0" dirty="0"/>
              <a:t>C:\&gt; Exit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C:\&gt; Exit</a:t>
            </a:r>
          </a:p>
          <a:p>
            <a:endParaRPr lang="en-US" baseline="0" dirty="0"/>
          </a:p>
          <a:p>
            <a:r>
              <a:rPr lang="en-US" baseline="0" dirty="0"/>
              <a:t>That was it, I’ve exited out of my container. All the changes get thrown away.  No harm, no foul. Now I can go back, recompile my binary, push it back in when I’m ready to go and I’m done!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24</a:t>
            </a:fld>
            <a:endParaRPr lang="en-US"/>
          </a:p>
        </p:txBody>
      </p:sp>
    </p:spTree>
    <p:extLst>
      <p:ext uri="{BB962C8B-B14F-4D97-AF65-F5344CB8AC3E}">
        <p14:creationId xmlns:p14="http://schemas.microsoft.com/office/powerpoint/2010/main" val="3113465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for this is in some </a:t>
            </a:r>
            <a:r>
              <a:rPr lang="en-US" baseline="0" dirty="0"/>
              <a:t>Insider builds today (enterprise Redstone build 14295 and other versions coming soon) and will be present in the Windows 10 Anniversary update coming later this year for enterprise and pro editions. You will need to enable the Containers and Hyper-V features as shown here. </a:t>
            </a:r>
          </a:p>
          <a:p>
            <a:endParaRPr lang="en-US" baseline="0" dirty="0"/>
          </a:p>
          <a:p>
            <a:r>
              <a:rPr lang="en-US" baseline="0" dirty="0"/>
              <a:t>Currently, this is for Nano Server only ,but Server Core support is coming and should be here by the time the Anniversary Update ships. </a:t>
            </a:r>
          </a:p>
          <a:p>
            <a:endParaRPr lang="en-US" baseline="0" dirty="0"/>
          </a:p>
          <a:p>
            <a:r>
              <a:rPr lang="en-US" baseline="0" dirty="0"/>
              <a:t>The Docker Engine and Container OS Image will be available along with Windows Server 2016 TP5 which should be landing very soon. </a:t>
            </a:r>
          </a:p>
          <a:p>
            <a:endParaRPr lang="en-US" baseline="0" dirty="0"/>
          </a:p>
          <a:p>
            <a:r>
              <a:rPr lang="en-US" baseline="0" dirty="0"/>
              <a:t>So bear with us and keep an eye on aka.ms/containers for all the latest. Once this launches we’ll make </a:t>
            </a:r>
            <a:r>
              <a:rPr lang="en-US" baseline="0" dirty="0" err="1"/>
              <a:t>quickstart</a:t>
            </a:r>
            <a:r>
              <a:rPr lang="en-US" baseline="0" dirty="0"/>
              <a:t> guides and other resources available there.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25</a:t>
            </a:fld>
            <a:endParaRPr lang="en-US"/>
          </a:p>
        </p:txBody>
      </p:sp>
    </p:spTree>
    <p:extLst>
      <p:ext uri="{BB962C8B-B14F-4D97-AF65-F5344CB8AC3E}">
        <p14:creationId xmlns:p14="http://schemas.microsoft.com/office/powerpoint/2010/main" val="1652082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enough about</a:t>
            </a:r>
            <a:r>
              <a:rPr lang="en-US" baseline="0" dirty="0"/>
              <a:t> containers for a moment, lets switch back over to Windows Server Apps…</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26</a:t>
            </a:fld>
            <a:endParaRPr lang="en-US"/>
          </a:p>
        </p:txBody>
      </p:sp>
    </p:spTree>
    <p:extLst>
      <p:ext uri="{BB962C8B-B14F-4D97-AF65-F5344CB8AC3E}">
        <p14:creationId xmlns:p14="http://schemas.microsoft.com/office/powerpoint/2010/main" val="2523010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a:t>
            </a:r>
            <a:r>
              <a:rPr lang="en-US" baseline="0" dirty="0"/>
              <a:t> earlier, MSI’s are not supported on Nano Server. They have some dependencies that are not available on Nano Server such as a GUI interface. MSI’s also usually include customer actions that can do nearly anything in the system. </a:t>
            </a:r>
          </a:p>
          <a:p>
            <a:endParaRPr lang="en-US" baseline="0" dirty="0"/>
          </a:p>
          <a:p>
            <a:r>
              <a:rPr lang="en-US" baseline="0" dirty="0"/>
              <a:t>For reliability purposes, these are not supported on Nano Server. These could be calling things that are not available on Nano Server. This caused a lot of pain on Server Core where we did support MSI’s and there was never an easy way to know without simply trying it on Server Core. So we’ve decided that for Nano Server, it was best to not support this approach. </a:t>
            </a:r>
            <a:endParaRPr lang="en-US" dirty="0"/>
          </a:p>
        </p:txBody>
      </p:sp>
      <p:sp>
        <p:nvSpPr>
          <p:cNvPr id="4" name="Slide Number Placeholder 3"/>
          <p:cNvSpPr>
            <a:spLocks noGrp="1"/>
          </p:cNvSpPr>
          <p:nvPr>
            <p:ph type="sldNum" sz="quarter" idx="10"/>
          </p:nvPr>
        </p:nvSpPr>
        <p:spPr/>
        <p:txBody>
          <a:bodyPr/>
          <a:lstStyle/>
          <a:p>
            <a:fld id="{C30EA3F1-C3DD-4000-B087-5B2C41B1438A}" type="slidenum">
              <a:rPr lang="en-US" smtClean="0"/>
              <a:t>27</a:t>
            </a:fld>
            <a:endParaRPr lang="en-US"/>
          </a:p>
        </p:txBody>
      </p:sp>
    </p:spTree>
    <p:extLst>
      <p:ext uri="{BB962C8B-B14F-4D97-AF65-F5344CB8AC3E}">
        <p14:creationId xmlns:p14="http://schemas.microsoft.com/office/powerpoint/2010/main" val="168484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Window</a:t>
            </a:r>
            <a:r>
              <a:rPr lang="en-US" baseline="0" dirty="0"/>
              <a:t>s Client side, everything has been moving towards the APPX package. So the WSA installer is also based on APPX. Those of you familiar with the APPX client packages may be thinking…</a:t>
            </a:r>
          </a:p>
          <a:p>
            <a:endParaRPr lang="en-US" baseline="0" dirty="0"/>
          </a:p>
          <a:p>
            <a:pPr lvl="1"/>
            <a:r>
              <a:rPr lang="en-US" i="1" baseline="0" dirty="0"/>
              <a:t>Well this constrains me, my app must run in a sandbox, its limited to specific capabilities with regards to accessing the system. What does this mean for trying to install something on Windows Server?</a:t>
            </a:r>
          </a:p>
          <a:p>
            <a:pPr lvl="0"/>
            <a:endParaRPr lang="en-US" i="0" baseline="0" dirty="0"/>
          </a:p>
          <a:p>
            <a:pPr lvl="0"/>
            <a:r>
              <a:rPr lang="en-US" i="0" baseline="0" dirty="0"/>
              <a:t>So for WSA we’ve created a series of extensions that allows WSA packages to “break out” of the sandbox. So you are not as constrained as you are with a Windows client APPX package. This includes capabilities like allowing services that have full access to the system. </a:t>
            </a:r>
          </a:p>
          <a:p>
            <a:pPr lvl="0"/>
            <a:endParaRPr lang="en-US" i="0" baseline="0" dirty="0"/>
          </a:p>
          <a:p>
            <a:pPr lvl="0"/>
            <a:r>
              <a:rPr lang="en-US" i="0" baseline="0" dirty="0"/>
              <a:t>Now if you’ve heard about our “Centennial” bridge for Windows Client apps. Centennial and WSA have some overlap for consistency, but our goal by Windows Server 2016 GA is that a Centennial app that installs on clients will be able to be deployed as a WSA. </a:t>
            </a:r>
          </a:p>
          <a:p>
            <a:pPr lvl="0"/>
            <a:endParaRPr lang="en-US" i="0" baseline="0" dirty="0"/>
          </a:p>
          <a:p>
            <a:pPr lvl="0"/>
            <a:r>
              <a:rPr lang="en-US" i="0" baseline="0" dirty="0"/>
              <a:t>WSA’s are not specific to Nano Server, it will be consistent across Server apps “all up” and can be used on Server Core and serer with a desktop as well. This gives you a single installer you can use across any of the Windows Server 2016 installation options. </a:t>
            </a:r>
          </a:p>
          <a:p>
            <a:pPr lvl="0"/>
            <a:endParaRPr lang="en-US" i="0"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653995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WSA is much like creating a typical client APPX</a:t>
            </a:r>
            <a:r>
              <a:rPr lang="en-US" baseline="0" dirty="0"/>
              <a:t> package. The basic schema is the same, we’ve just added some extensions. Its very much APPX until you start getting into the extensions. You will describe your package in a manifest. </a:t>
            </a:r>
          </a:p>
          <a:p>
            <a:endParaRPr lang="en-US" baseline="0" dirty="0"/>
          </a:p>
          <a:p>
            <a:r>
              <a:rPr lang="en-US" baseline="0" dirty="0"/>
              <a:t>Windows Server 2016 we will only be supporting online install. Offline install is on the roadmap but will come post RTM/GA. </a:t>
            </a:r>
          </a:p>
          <a:p>
            <a:endParaRPr lang="en-US" baseline="0" dirty="0"/>
          </a:p>
          <a:p>
            <a:r>
              <a:rPr lang="en-US" baseline="0" dirty="0"/>
              <a:t>One significant difference between WSA and MSI, there is no custom actions allowed during installation. You need to describe what you’re installing on the system and provider further configuration via DSC or via the application on initial startup.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3269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these</a:t>
            </a:r>
            <a:r>
              <a:rPr lang="en-US" baseline="0" dirty="0"/>
              <a:t> lines, previous versions of Windows Server hasn’t really provided specific guidance. For example, you could use MSI packages, </a:t>
            </a:r>
            <a:r>
              <a:rPr lang="en-US" baseline="0" dirty="0" err="1"/>
              <a:t>xCopy</a:t>
            </a:r>
            <a:r>
              <a:rPr lang="en-US" baseline="0" dirty="0"/>
              <a:t> deployments, various tools such as the Web Platform Installer to create the artifacts you needed for deployment. There was no clear recommendation, you would opt for a certain path and receive some guidance. With Windows Server 2016, we’re brining in a point of view to help you with selecting the option that best suits your needs. </a:t>
            </a:r>
          </a:p>
          <a:p>
            <a:endParaRPr lang="en-US" baseline="0" dirty="0"/>
          </a:p>
          <a:p>
            <a:r>
              <a:rPr lang="en-US" baseline="0" dirty="0"/>
              <a:t>This may be the “traditional” operations model and Windows Server will have tools to assist with creating the artifacts along those lines. And then there’s the emerging “container” model, which you can leverage either via traditional concepts, or adopt with an “all in” approach.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a:t>
            </a:fld>
            <a:endParaRPr lang="en-US"/>
          </a:p>
        </p:txBody>
      </p:sp>
    </p:spTree>
    <p:extLst>
      <p:ext uri="{BB962C8B-B14F-4D97-AF65-F5344CB8AC3E}">
        <p14:creationId xmlns:p14="http://schemas.microsoft.com/office/powerpoint/2010/main" val="1675553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WSA</a:t>
            </a:r>
            <a:r>
              <a:rPr lang="en-US" baseline="0" dirty="0"/>
              <a:t> is a declarative installer that lets you do file and registry just like a client APPX package. But we also have a series of extensions. </a:t>
            </a:r>
          </a:p>
          <a:p>
            <a:endParaRPr lang="en-US" baseline="0" dirty="0"/>
          </a:p>
          <a:p>
            <a:r>
              <a:rPr lang="en-US" baseline="0" dirty="0"/>
              <a:t>I mentioned services earlier, but we also have com object and WMI provider support. Performance counters and ETW events are coming in the next technical preview.</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30</a:t>
            </a:fld>
            <a:endParaRPr lang="en-US"/>
          </a:p>
        </p:txBody>
      </p:sp>
    </p:spTree>
    <p:extLst>
      <p:ext uri="{BB962C8B-B14F-4D97-AF65-F5344CB8AC3E}">
        <p14:creationId xmlns:p14="http://schemas.microsoft.com/office/powerpoint/2010/main" val="508711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WHEN</a:t>
            </a:r>
            <a:r>
              <a:rPr lang="en-US" baseline="0" dirty="0"/>
              <a:t> you should use WSA versus an MSI or other technology. </a:t>
            </a:r>
          </a:p>
          <a:p>
            <a:endParaRPr lang="en-US" baseline="0" dirty="0"/>
          </a:p>
          <a:p>
            <a:r>
              <a:rPr lang="en-US" baseline="0" dirty="0"/>
              <a:t>If you are targeting Nano Server, WSA is the only way to go. </a:t>
            </a:r>
          </a:p>
          <a:p>
            <a:endParaRPr lang="en-US" baseline="0" dirty="0"/>
          </a:p>
          <a:p>
            <a:r>
              <a:rPr lang="en-US" baseline="0" dirty="0"/>
              <a:t>WSA provides the capability to make system and OS level changes. It does not constrain you like a client APPX package would. </a:t>
            </a:r>
          </a:p>
          <a:p>
            <a:endParaRPr lang="en-US" baseline="0" dirty="0"/>
          </a:p>
          <a:p>
            <a:r>
              <a:rPr lang="en-US" baseline="0" dirty="0"/>
              <a:t>If you need to support uninstall or servicing or declare feature/framework dependencies, WSA is the way to go. We will be adding the ability to declare dependencies on in-box components such as IIS. In your app you would declare that dependency and if its not already installed, it would be installed for you as part of your WSA install process. You won’t have to have your ops team go through and add that component for you before the WSA is installed. </a:t>
            </a:r>
          </a:p>
          <a:p>
            <a:endParaRPr lang="en-US" baseline="0" dirty="0"/>
          </a:p>
          <a:p>
            <a:r>
              <a:rPr lang="en-US" baseline="0" dirty="0"/>
              <a:t>So like a client APPX package, WSA do not have a GUI and can’t take interactive user input on install. It will simply deploy the files, registry entries, and any dependent packages you’ve described in the extensions. Since custom code is also blocked, your application will need to set those up the first time it is launched. However, if you require any of these options (GUI, user interaction, </a:t>
            </a:r>
            <a:r>
              <a:rPr lang="en-US" baseline="0" dirty="0" err="1"/>
              <a:t>etc</a:t>
            </a:r>
            <a:r>
              <a:rPr lang="en-US" baseline="0" dirty="0"/>
              <a:t>…) you will need to use an MSI package or other installer. Which, as a reminder, will not be supported on Nano Server. </a:t>
            </a:r>
          </a:p>
          <a:p>
            <a:endParaRPr lang="en-US" baseline="0" dirty="0"/>
          </a:p>
          <a:p>
            <a:r>
              <a:rPr lang="en-US" baseline="0" dirty="0"/>
              <a:t>Now, as you can see we’re still actively working on WSA. Some of these features are coming in the future including some post-RTM. So if you have feedback on capabilities you need in WSA, please let us know. We want to keep evolving this and ensure it meets the needs of server apps out there.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31</a:t>
            </a:fld>
            <a:endParaRPr lang="en-US"/>
          </a:p>
        </p:txBody>
      </p:sp>
    </p:spTree>
    <p:extLst>
      <p:ext uri="{BB962C8B-B14F-4D97-AF65-F5344CB8AC3E}">
        <p14:creationId xmlns:p14="http://schemas.microsoft.com/office/powerpoint/2010/main" val="3308127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Packaging</a:t>
            </a:r>
            <a:r>
              <a:rPr lang="en-US" baseline="0" dirty="0"/>
              <a:t> itself is pretty straight-forward. You will author a manifest file then use MakeAppx.exe as you would any other APPX package. Finally you have to digitally sign it. Essentially this is the same workflow you go through for any client APPX package such as a UWP app. </a:t>
            </a:r>
          </a:p>
          <a:p>
            <a:endParaRPr lang="en-US" baseline="0" dirty="0"/>
          </a:p>
          <a:p>
            <a:r>
              <a:rPr lang="en-US" baseline="0" dirty="0"/>
              <a:t>As far as installation goes, the APPX cmdlets you use today are included in Nano Server. You can also use </a:t>
            </a:r>
            <a:r>
              <a:rPr lang="en-US" baseline="0" dirty="0" err="1"/>
              <a:t>PackageManagement</a:t>
            </a:r>
            <a:r>
              <a:rPr lang="en-US" baseline="0" dirty="0"/>
              <a:t> to pull packages down from a remote source and install them.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32</a:t>
            </a:fld>
            <a:endParaRPr lang="en-US"/>
          </a:p>
        </p:txBody>
      </p:sp>
    </p:spTree>
    <p:extLst>
      <p:ext uri="{BB962C8B-B14F-4D97-AF65-F5344CB8AC3E}">
        <p14:creationId xmlns:p14="http://schemas.microsoft.com/office/powerpoint/2010/main" val="1528325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minutes</a:t>
            </a:r>
          </a:p>
        </p:txBody>
      </p:sp>
      <p:sp>
        <p:nvSpPr>
          <p:cNvPr id="4" name="Slide Number Placeholder 3"/>
          <p:cNvSpPr>
            <a:spLocks noGrp="1"/>
          </p:cNvSpPr>
          <p:nvPr>
            <p:ph type="sldNum" sz="quarter" idx="10"/>
          </p:nvPr>
        </p:nvSpPr>
        <p:spPr/>
        <p:txBody>
          <a:bodyPr/>
          <a:lstStyle/>
          <a:p>
            <a:fld id="{EF64FA26-052C-4EE5-A78C-762B03CD0F2A}" type="slidenum">
              <a:rPr lang="en-US" smtClean="0"/>
              <a:t>33</a:t>
            </a:fld>
            <a:endParaRPr lang="en-US"/>
          </a:p>
        </p:txBody>
      </p:sp>
    </p:spTree>
    <p:extLst>
      <p:ext uri="{BB962C8B-B14F-4D97-AF65-F5344CB8AC3E}">
        <p14:creationId xmlns:p14="http://schemas.microsoft.com/office/powerpoint/2010/main" val="3271159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some resources</a:t>
            </a:r>
            <a:r>
              <a:rPr lang="en-US" baseline="0" dirty="0"/>
              <a:t> ready on the </a:t>
            </a:r>
            <a:r>
              <a:rPr lang="en-US" baseline="0" dirty="0" err="1"/>
              <a:t>NanoServer</a:t>
            </a:r>
            <a:r>
              <a:rPr lang="en-US" baseline="0" dirty="0"/>
              <a:t> Blog today. We’ll be moving much of this over to MSDN in the coming weeks and adding additional content to help guide you in building WSA packages. </a:t>
            </a:r>
          </a:p>
          <a:p>
            <a:endParaRPr lang="en-US" baseline="0" dirty="0"/>
          </a:p>
          <a:p>
            <a:r>
              <a:rPr lang="en-US" baseline="0" dirty="0"/>
              <a:t>If you have questions, please reach out to the nanoserver@microsoft.com. </a:t>
            </a:r>
          </a:p>
          <a:p>
            <a:endParaRPr lang="en-US" baseline="0" dirty="0"/>
          </a:p>
          <a:p>
            <a:r>
              <a:rPr lang="en-US" baseline="0" dirty="0"/>
              <a:t>In addition to the appx tools in the Windows SDK, we’ve been working with </a:t>
            </a:r>
            <a:r>
              <a:rPr lang="en-US" baseline="0" dirty="0" err="1"/>
              <a:t>FireGiant</a:t>
            </a:r>
            <a:r>
              <a:rPr lang="en-US" baseline="0" dirty="0"/>
              <a:t> and </a:t>
            </a:r>
            <a:r>
              <a:rPr lang="en-US" baseline="0" dirty="0" err="1"/>
              <a:t>Flexera</a:t>
            </a:r>
            <a:r>
              <a:rPr lang="en-US" baseline="0" dirty="0"/>
              <a:t>. </a:t>
            </a:r>
            <a:r>
              <a:rPr lang="en-US" baseline="0" dirty="0" err="1"/>
              <a:t>Firegiant</a:t>
            </a:r>
            <a:r>
              <a:rPr lang="en-US" baseline="0" dirty="0"/>
              <a:t> is the commercial provider for WIX. They have already released an extension that will allow you to produce both a WSA and MSI package. We’re working with </a:t>
            </a:r>
            <a:r>
              <a:rPr lang="en-US" baseline="0" dirty="0" err="1"/>
              <a:t>Flexera</a:t>
            </a:r>
            <a:r>
              <a:rPr lang="en-US" baseline="0" dirty="0"/>
              <a:t> to help craft something similar for </a:t>
            </a:r>
            <a:r>
              <a:rPr lang="en-US" baseline="0" dirty="0" err="1"/>
              <a:t>Installshield</a:t>
            </a:r>
            <a:r>
              <a:rPr lang="en-US" baseline="0" dirty="0"/>
              <a:t>.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34</a:t>
            </a:fld>
            <a:endParaRPr lang="en-US"/>
          </a:p>
        </p:txBody>
      </p:sp>
    </p:spTree>
    <p:extLst>
      <p:ext uri="{BB962C8B-B14F-4D97-AF65-F5344CB8AC3E}">
        <p14:creationId xmlns:p14="http://schemas.microsoft.com/office/powerpoint/2010/main" val="7906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earlier</a:t>
            </a:r>
            <a:r>
              <a:rPr lang="en-US" baseline="0" dirty="0"/>
              <a:t> that we wanted to speak about drivers. Drivers will not be supported via WSA in WS2016. Driver installation will remain INF based. </a:t>
            </a:r>
          </a:p>
          <a:p>
            <a:endParaRPr lang="en-US" baseline="0" dirty="0"/>
          </a:p>
          <a:p>
            <a:r>
              <a:rPr lang="en-US" baseline="0" dirty="0"/>
              <a:t>We will be producing a script you can use to build a Nano Server image that will allow you to inject your drivers into the image. This will be a simple “drivers” flag with a path to where the drivers are located, making it very easy to include drivers in any Nano Server images you create. </a:t>
            </a:r>
          </a:p>
          <a:p>
            <a:endParaRPr lang="en-US" baseline="0" dirty="0"/>
          </a:p>
          <a:p>
            <a:r>
              <a:rPr lang="en-US" baseline="0" dirty="0"/>
              <a:t>You will also be able to use DISM to install offline hardware plug and play drivers. Online support is coming but will not be present in TP5. </a:t>
            </a:r>
            <a:r>
              <a:rPr lang="en-US" baseline="0" dirty="0" err="1"/>
              <a:t>PNPUtil</a:t>
            </a:r>
            <a:r>
              <a:rPr lang="en-US" baseline="0" dirty="0"/>
              <a:t> is coming to </a:t>
            </a:r>
            <a:r>
              <a:rPr lang="en-US" baseline="0" dirty="0" err="1"/>
              <a:t>NanoServer</a:t>
            </a:r>
            <a:r>
              <a:rPr lang="en-US" baseline="0" dirty="0"/>
              <a:t>, once that arrives you’ll be able to use it to install online drivers in Nano Server. </a:t>
            </a:r>
          </a:p>
          <a:p>
            <a:endParaRPr lang="en-US" baseline="0" dirty="0"/>
          </a:p>
          <a:p>
            <a:r>
              <a:rPr lang="en-US" baseline="0" dirty="0"/>
              <a:t>For filter system drivers, you may have to modify your INF syntax. There are some differences between network and file system filter drivers. The product team is working with the drivers team to unify that syntax. This will help make offline installs possibly in Nano Sever, with online coming some time after. </a:t>
            </a:r>
          </a:p>
          <a:p>
            <a:endParaRPr lang="en-US" baseline="0" dirty="0"/>
          </a:p>
          <a:p>
            <a:r>
              <a:rPr lang="en-US" i="1" baseline="0" dirty="0"/>
              <a:t>DISM = Deployment Image Services and Management</a:t>
            </a:r>
          </a:p>
          <a:p>
            <a:r>
              <a:rPr lang="en-US" i="1" baseline="0" dirty="0"/>
              <a:t>Replaced package manager and other tools starting with Server 2008 and Windows 7</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https://msdn.microsoft.com/en-us/library/windows/desktop/dd371719(v=vs.85).aspx </a:t>
            </a:r>
          </a:p>
          <a:p>
            <a:endParaRPr lang="en-US" i="1" baseline="0" dirty="0"/>
          </a:p>
        </p:txBody>
      </p:sp>
      <p:sp>
        <p:nvSpPr>
          <p:cNvPr id="4" name="Slide Number Placeholder 3"/>
          <p:cNvSpPr>
            <a:spLocks noGrp="1"/>
          </p:cNvSpPr>
          <p:nvPr>
            <p:ph type="sldNum" sz="quarter" idx="10"/>
          </p:nvPr>
        </p:nvSpPr>
        <p:spPr/>
        <p:txBody>
          <a:bodyPr/>
          <a:lstStyle/>
          <a:p>
            <a:fld id="{EF64FA26-052C-4EE5-A78C-762B03CD0F2A}" type="slidenum">
              <a:rPr lang="en-US" smtClean="0"/>
              <a:t>35</a:t>
            </a:fld>
            <a:endParaRPr lang="en-US"/>
          </a:p>
        </p:txBody>
      </p:sp>
    </p:spTree>
    <p:extLst>
      <p:ext uri="{BB962C8B-B14F-4D97-AF65-F5344CB8AC3E}">
        <p14:creationId xmlns:p14="http://schemas.microsoft.com/office/powerpoint/2010/main" val="614069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for more containers? Awesome,</a:t>
            </a:r>
            <a:r>
              <a:rPr lang="en-US" baseline="0" dirty="0"/>
              <a:t> lets take a little bit about how we go about building container based applications.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36</a:t>
            </a:fld>
            <a:endParaRPr lang="en-US"/>
          </a:p>
        </p:txBody>
      </p:sp>
    </p:spTree>
    <p:extLst>
      <p:ext uri="{BB962C8B-B14F-4D97-AF65-F5344CB8AC3E}">
        <p14:creationId xmlns:p14="http://schemas.microsoft.com/office/powerpoint/2010/main" val="2058692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help level set…</a:t>
            </a:r>
          </a:p>
          <a:p>
            <a:endParaRPr lang="en-US" dirty="0"/>
          </a:p>
          <a:p>
            <a:r>
              <a:rPr lang="en-US" b="1" dirty="0"/>
              <a:t>#click (what is a container image)</a:t>
            </a:r>
          </a:p>
          <a:p>
            <a:r>
              <a:rPr lang="en-US" dirty="0"/>
              <a:t>What is a container image? Its really a read-only,</a:t>
            </a:r>
            <a:r>
              <a:rPr lang="en-US" baseline="0" dirty="0"/>
              <a:t> file based </a:t>
            </a:r>
            <a:r>
              <a:rPr lang="en-US" dirty="0"/>
              <a:t>template for containers. It started from a “base</a:t>
            </a:r>
            <a:r>
              <a:rPr lang="en-US" baseline="0" dirty="0"/>
              <a:t> image” and contains all the files that are necessary to for the image along with some metadata. </a:t>
            </a:r>
          </a:p>
          <a:p>
            <a:endParaRPr lang="en-US" baseline="0" dirty="0"/>
          </a:p>
          <a:p>
            <a:r>
              <a:rPr lang="en-US" b="1" baseline="0" dirty="0"/>
              <a:t>#click (</a:t>
            </a:r>
            <a:r>
              <a:rPr lang="en-US" b="1" baseline="0" dirty="0" err="1"/>
              <a:t>docker</a:t>
            </a:r>
            <a:r>
              <a:rPr lang="en-US" b="1" baseline="0" dirty="0"/>
              <a:t> image blocks)</a:t>
            </a:r>
          </a:p>
          <a:p>
            <a:r>
              <a:rPr lang="en-US" baseline="0" dirty="0"/>
              <a:t>If you opened a </a:t>
            </a:r>
            <a:r>
              <a:rPr lang="en-US" baseline="0" dirty="0" err="1"/>
              <a:t>docker</a:t>
            </a:r>
            <a:r>
              <a:rPr lang="en-US" baseline="0" dirty="0"/>
              <a:t> container image, this is what you’d see inside. We start with image meta data, a JSON file that holds details like the name of the image, who created it, its history, a SHA hash of the image. Then you’d see one or more layers, and this is where the magic happens. Each layer has its own </a:t>
            </a:r>
            <a:r>
              <a:rPr lang="en-US" baseline="0" dirty="0" err="1"/>
              <a:t>json</a:t>
            </a:r>
            <a:r>
              <a:rPr lang="en-US" baseline="0" dirty="0"/>
              <a:t> metadata manifest and its specific payload. These layers exist to help us simplify the image build process. If are we need to change a layer, only that layer will be rebuilt when we build the image. This gives us some incredible flexibility</a:t>
            </a:r>
          </a:p>
          <a:p>
            <a:endParaRPr lang="en-US" baseline="0" dirty="0"/>
          </a:p>
          <a:p>
            <a:r>
              <a:rPr lang="en-US" b="1" baseline="0" dirty="0"/>
              <a:t>#click (creation)</a:t>
            </a:r>
          </a:p>
          <a:p>
            <a:r>
              <a:rPr lang="en-US" baseline="0" dirty="0"/>
              <a:t>We have three approaches to get an image. </a:t>
            </a:r>
            <a:br>
              <a:rPr lang="en-US" baseline="0" dirty="0"/>
            </a:br>
            <a:r>
              <a:rPr lang="en-US" baseline="0" dirty="0"/>
              <a:t>Manual – you can interact with a container, install applications, make file changes, all the things you do when you set up an application. And when you’re done, you simply do a “</a:t>
            </a:r>
            <a:r>
              <a:rPr lang="en-US" baseline="0" dirty="0" err="1"/>
              <a:t>docker</a:t>
            </a:r>
            <a:r>
              <a:rPr lang="en-US" baseline="0" dirty="0"/>
              <a:t> commit”. But this isn’t very “</a:t>
            </a:r>
            <a:r>
              <a:rPr lang="en-US" baseline="0" dirty="0" err="1"/>
              <a:t>devops’y</a:t>
            </a:r>
            <a:r>
              <a:rPr lang="en-US" baseline="0" dirty="0"/>
              <a:t>” or efficient over all. </a:t>
            </a:r>
          </a:p>
          <a:p>
            <a:r>
              <a:rPr lang="en-US" baseline="0" dirty="0" err="1"/>
              <a:t>Dockerfile</a:t>
            </a:r>
            <a:r>
              <a:rPr lang="en-US" baseline="0" dirty="0"/>
              <a:t> – is more efficient as it provides an automated way to produce a container image. Its essentially a “make” file for container images. We’ll take a closer look at this in minute. </a:t>
            </a:r>
          </a:p>
          <a:p>
            <a:r>
              <a:rPr lang="en-US" baseline="0" dirty="0"/>
              <a:t>Registry – an finally, I can pull a container image from a container registry like Docker Hub. If I needed </a:t>
            </a:r>
            <a:r>
              <a:rPr lang="en-US" baseline="0" dirty="0" err="1"/>
              <a:t>redis</a:t>
            </a:r>
            <a:r>
              <a:rPr lang="en-US" baseline="0" dirty="0"/>
              <a:t> I would simply “</a:t>
            </a:r>
            <a:r>
              <a:rPr lang="en-US" baseline="0" dirty="0" err="1"/>
              <a:t>docker</a:t>
            </a:r>
            <a:r>
              <a:rPr lang="en-US" baseline="0" dirty="0"/>
              <a:t> pull </a:t>
            </a:r>
            <a:r>
              <a:rPr lang="en-US" baseline="0" dirty="0" err="1"/>
              <a:t>redis</a:t>
            </a:r>
            <a:r>
              <a:rPr lang="en-US" baseline="0" dirty="0"/>
              <a:t>”. </a:t>
            </a:r>
          </a:p>
          <a:p>
            <a:endParaRPr lang="en-US" baseline="0" dirty="0"/>
          </a:p>
        </p:txBody>
      </p:sp>
      <p:sp>
        <p:nvSpPr>
          <p:cNvPr id="4" name="Slide Number Placeholder 3"/>
          <p:cNvSpPr>
            <a:spLocks noGrp="1"/>
          </p:cNvSpPr>
          <p:nvPr>
            <p:ph type="sldNum" sz="quarter" idx="10"/>
          </p:nvPr>
        </p:nvSpPr>
        <p:spPr/>
        <p:txBody>
          <a:bodyPr/>
          <a:lstStyle/>
          <a:p>
            <a:fld id="{EF64FA26-052C-4EE5-A78C-762B03CD0F2A}" type="slidenum">
              <a:rPr lang="en-US" smtClean="0"/>
              <a:t>37</a:t>
            </a:fld>
            <a:endParaRPr lang="en-US"/>
          </a:p>
        </p:txBody>
      </p:sp>
    </p:spTree>
    <p:extLst>
      <p:ext uri="{BB962C8B-B14F-4D97-AF65-F5344CB8AC3E}">
        <p14:creationId xmlns:p14="http://schemas.microsoft.com/office/powerpoint/2010/main" val="1331975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a:t>
            </a:r>
            <a:r>
              <a:rPr lang="en-US" baseline="0" dirty="0" err="1"/>
              <a:t>docker</a:t>
            </a:r>
            <a:r>
              <a:rPr lang="en-US" baseline="0" dirty="0"/>
              <a:t> hub, it will help perform automated, triggered builds. So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r>
              <a:rPr lang="en-US" baseline="0" dirty="0"/>
              <a:t>From – we start with where we’re starting from, in this case a base Nano Server image. Then we have two ‘adds’</a:t>
            </a:r>
          </a:p>
          <a:p>
            <a:r>
              <a:rPr lang="en-US" baseline="0" dirty="0"/>
              <a:t>Unattended – the first is an unintended install file and this is how you’d install IIS with </a:t>
            </a:r>
            <a:r>
              <a:rPr lang="en-US" baseline="0" dirty="0" err="1"/>
              <a:t>nano</a:t>
            </a:r>
            <a:r>
              <a:rPr lang="en-US" baseline="0" dirty="0"/>
              <a:t> server technical preview 4</a:t>
            </a:r>
          </a:p>
          <a:p>
            <a:r>
              <a:rPr lang="en-US" baseline="0" dirty="0"/>
              <a:t>Packages – then we add in this case, the “packages” folder where those optional roles/features are stored as we discussed earlier. </a:t>
            </a:r>
          </a:p>
          <a:p>
            <a:r>
              <a:rPr lang="en-US" baseline="0" dirty="0"/>
              <a:t>Run – then within the container we’re going to use DISM to apply the </a:t>
            </a:r>
            <a:r>
              <a:rPr lang="en-US" baseline="0" dirty="0" err="1"/>
              <a:t>unattend</a:t>
            </a:r>
            <a:r>
              <a:rPr lang="en-US" baseline="0" dirty="0"/>
              <a:t> file we added.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him is the IIS image, and web image. If he had the IIS image, I’d just send him the web image. I only need to give him enough to provision what he needs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It doesn’t have to re-add the </a:t>
            </a:r>
            <a:r>
              <a:rPr lang="en-US" baseline="0" dirty="0" err="1"/>
              <a:t>unattend</a:t>
            </a:r>
            <a:r>
              <a:rPr lang="en-US" baseline="0" dirty="0"/>
              <a:t> file, or the packages. It just updates the run layer.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38</a:t>
            </a:fld>
            <a:endParaRPr lang="en-US"/>
          </a:p>
        </p:txBody>
      </p:sp>
    </p:spTree>
    <p:extLst>
      <p:ext uri="{BB962C8B-B14F-4D97-AF65-F5344CB8AC3E}">
        <p14:creationId xmlns:p14="http://schemas.microsoft.com/office/powerpoint/2010/main" val="1094929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a:t>
            </a:r>
            <a:r>
              <a:rPr lang="en-US" baseline="0" dirty="0"/>
              <a:t> about composition and orchestration. Because what’s really interesting is applications that have multiple pieces. </a:t>
            </a:r>
          </a:p>
          <a:p>
            <a:endParaRPr lang="en-US" baseline="0" dirty="0"/>
          </a:p>
          <a:p>
            <a:r>
              <a:rPr lang="en-US" b="1" baseline="0" dirty="0"/>
              <a:t>#click (Docker)</a:t>
            </a:r>
          </a:p>
          <a:p>
            <a:r>
              <a:rPr lang="en-US" baseline="0" dirty="0"/>
              <a:t>In the Docker world, this is defined by two tools, Compose and Swarm. We’ll focus most of our time on Compose. </a:t>
            </a:r>
          </a:p>
          <a:p>
            <a:r>
              <a:rPr lang="en-US" baseline="0" dirty="0"/>
              <a:t>Compose – allows us to define a multi-container application. In the example shown here we have a 2-tier application with a web site and a database. We see some details about both these layers and we’ll dive into this in a little bit. </a:t>
            </a:r>
          </a:p>
          <a:p>
            <a:endParaRPr lang="en-US" baseline="0" dirty="0"/>
          </a:p>
          <a:p>
            <a:r>
              <a:rPr lang="en-US" baseline="0" dirty="0"/>
              <a:t>I think issue the command “</a:t>
            </a:r>
            <a:r>
              <a:rPr lang="en-US" baseline="0" dirty="0" err="1"/>
              <a:t>docker</a:t>
            </a:r>
            <a:r>
              <a:rPr lang="en-US" baseline="0" dirty="0"/>
              <a:t> compose up” to start up both the database image and the web image. This operates against the application and not just the individual containers. This also allows me to scale the independent tiers of the application. </a:t>
            </a:r>
          </a:p>
          <a:p>
            <a:endParaRPr lang="en-US" baseline="0" dirty="0"/>
          </a:p>
          <a:p>
            <a:r>
              <a:rPr lang="en-US" baseline="0" dirty="0"/>
              <a:t>What Swarm does is aggregate a set of container hosts. So imagine 10 different virtual machines all acting as container hosts, across 2 different datacenters, Swarm makes them look like a single </a:t>
            </a:r>
            <a:r>
              <a:rPr lang="en-US" baseline="0" dirty="0" err="1"/>
              <a:t>docker</a:t>
            </a:r>
            <a:r>
              <a:rPr lang="en-US" baseline="0" dirty="0"/>
              <a:t> host. Allowing me to operate on the set of hosts, as if it was a single host machine. It has rich support for tagging as well as affinity or anti-affinity settings. </a:t>
            </a:r>
          </a:p>
          <a:p>
            <a:endParaRPr lang="en-US" baseline="0" dirty="0"/>
          </a:p>
          <a:p>
            <a:r>
              <a:rPr lang="en-US" b="1" baseline="0" dirty="0"/>
              <a:t>#click (</a:t>
            </a:r>
            <a:r>
              <a:rPr lang="en-US" b="1" baseline="0" dirty="0" err="1"/>
              <a:t>Mesos</a:t>
            </a:r>
            <a:r>
              <a:rPr lang="en-US" b="1" baseline="0" dirty="0"/>
              <a:t>)</a:t>
            </a:r>
          </a:p>
          <a:p>
            <a:r>
              <a:rPr lang="en-US" baseline="0" dirty="0"/>
              <a:t>So another orchestration technology is </a:t>
            </a:r>
            <a:r>
              <a:rPr lang="en-US" baseline="0" dirty="0" err="1"/>
              <a:t>Mesos</a:t>
            </a:r>
            <a:r>
              <a:rPr lang="en-US" baseline="0" dirty="0"/>
              <a:t> and Marathon. It also allows you to aggregate container hosts like Swarm, had a web based UI. It really excels at service launch and discovery capabilities. But it still uses the </a:t>
            </a:r>
            <a:r>
              <a:rPr lang="en-US" baseline="0" dirty="0" err="1"/>
              <a:t>docker</a:t>
            </a:r>
            <a:r>
              <a:rPr lang="en-US" baseline="0" dirty="0"/>
              <a:t> command line and is therefore fully compatible with </a:t>
            </a:r>
            <a:r>
              <a:rPr lang="en-US" baseline="0" dirty="0" err="1"/>
              <a:t>docker</a:t>
            </a:r>
            <a:r>
              <a:rPr lang="en-US" baseline="0" dirty="0"/>
              <a:t> images as well. </a:t>
            </a:r>
          </a:p>
          <a:p>
            <a:endParaRPr lang="en-US" baseline="0" dirty="0"/>
          </a:p>
          <a:p>
            <a:r>
              <a:rPr lang="en-US" baseline="0" dirty="0"/>
              <a:t>Both of these are great options. And we support them both as part of the Azure Container Service. An alpha-version preview of Swarm for windows will be available with TP5. </a:t>
            </a:r>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39</a:t>
            </a:fld>
            <a:endParaRPr lang="en-US"/>
          </a:p>
        </p:txBody>
      </p:sp>
    </p:spTree>
    <p:extLst>
      <p:ext uri="{BB962C8B-B14F-4D97-AF65-F5344CB8AC3E}">
        <p14:creationId xmlns:p14="http://schemas.microsoft.com/office/powerpoint/2010/main" val="3017872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is that Windows Server</a:t>
            </a:r>
            <a:r>
              <a:rPr lang="en-US" baseline="0" dirty="0"/>
              <a:t> 2016 is evolving into an interface that allows developers and operations to speak the same language. Not just a platform for running applications and services.</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4</a:t>
            </a:fld>
            <a:endParaRPr lang="en-US"/>
          </a:p>
        </p:txBody>
      </p:sp>
    </p:spTree>
    <p:extLst>
      <p:ext uri="{BB962C8B-B14F-4D97-AF65-F5344CB8AC3E}">
        <p14:creationId xmlns:p14="http://schemas.microsoft.com/office/powerpoint/2010/main" val="2125422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p>
        </p:txBody>
      </p:sp>
      <p:sp>
        <p:nvSpPr>
          <p:cNvPr id="4" name="Slide Number Placeholder 3"/>
          <p:cNvSpPr>
            <a:spLocks noGrp="1"/>
          </p:cNvSpPr>
          <p:nvPr>
            <p:ph type="sldNum" sz="quarter" idx="10"/>
          </p:nvPr>
        </p:nvSpPr>
        <p:spPr/>
        <p:txBody>
          <a:bodyPr/>
          <a:lstStyle/>
          <a:p>
            <a:fld id="{EF64FA26-052C-4EE5-A78C-762B03CD0F2A}" type="slidenum">
              <a:rPr lang="en-US" smtClean="0"/>
              <a:t>40</a:t>
            </a:fld>
            <a:endParaRPr lang="en-US"/>
          </a:p>
        </p:txBody>
      </p:sp>
    </p:spTree>
    <p:extLst>
      <p:ext uri="{BB962C8B-B14F-4D97-AF65-F5344CB8AC3E}">
        <p14:creationId xmlns:p14="http://schemas.microsoft.com/office/powerpoint/2010/main" val="744563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doing PowerShell</a:t>
            </a:r>
            <a:r>
              <a:rPr lang="en-US" baseline="0" dirty="0"/>
              <a:t> for </a:t>
            </a:r>
            <a:r>
              <a:rPr lang="en-US" baseline="0" dirty="0" err="1"/>
              <a:t>docker</a:t>
            </a:r>
            <a:r>
              <a:rPr lang="en-US" baseline="0" dirty="0"/>
              <a:t>… </a:t>
            </a:r>
          </a:p>
          <a:p>
            <a:endParaRPr lang="en-US" baseline="0" dirty="0"/>
          </a:p>
          <a:p>
            <a:r>
              <a:rPr lang="en-US" baseline="0" dirty="0"/>
              <a:t>So we have this model where we’ve got the operating system</a:t>
            </a:r>
          </a:p>
          <a:p>
            <a:endParaRPr lang="en-US" baseline="0" dirty="0"/>
          </a:p>
          <a:p>
            <a:r>
              <a:rPr lang="en-US" b="1" baseline="0" dirty="0"/>
              <a:t>#click (Docker engine)</a:t>
            </a:r>
          </a:p>
          <a:p>
            <a:r>
              <a:rPr lang="en-US" baseline="0" dirty="0"/>
              <a:t>The </a:t>
            </a:r>
            <a:r>
              <a:rPr lang="en-US" baseline="0" dirty="0" err="1"/>
              <a:t>docker</a:t>
            </a:r>
            <a:r>
              <a:rPr lang="en-US" baseline="0" dirty="0"/>
              <a:t> engine</a:t>
            </a:r>
          </a:p>
          <a:p>
            <a:endParaRPr lang="en-US" baseline="0" dirty="0"/>
          </a:p>
          <a:p>
            <a:r>
              <a:rPr lang="en-US" b="1" baseline="0" dirty="0"/>
              <a:t>#click (top tier)</a:t>
            </a:r>
          </a:p>
          <a:p>
            <a:r>
              <a:rPr lang="en-US" baseline="0" dirty="0"/>
              <a:t>And today we have a couple different things that can talk to the </a:t>
            </a:r>
            <a:r>
              <a:rPr lang="en-US" baseline="0" dirty="0" err="1"/>
              <a:t>docker</a:t>
            </a:r>
            <a:r>
              <a:rPr lang="en-US" baseline="0" dirty="0"/>
              <a:t> engine.  The client, compose, registry, and swarm. So we’ll be introducing PowerShell to this as well.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41</a:t>
            </a:fld>
            <a:endParaRPr lang="en-US"/>
          </a:p>
        </p:txBody>
      </p:sp>
    </p:spTree>
    <p:extLst>
      <p:ext uri="{BB962C8B-B14F-4D97-AF65-F5344CB8AC3E}">
        <p14:creationId xmlns:p14="http://schemas.microsoft.com/office/powerpoint/2010/main" val="1497961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Powershell</a:t>
            </a:r>
            <a:r>
              <a:rPr lang="en-US" baseline="0" dirty="0"/>
              <a:t> for Docker will soon be released as Open Source on GitHub. </a:t>
            </a:r>
          </a:p>
          <a:p>
            <a:endParaRPr lang="en-US" baseline="0" dirty="0"/>
          </a:p>
          <a:p>
            <a:r>
              <a:rPr lang="en-US" baseline="0" dirty="0"/>
              <a:t>Its built on top of Dockers REST API</a:t>
            </a:r>
          </a:p>
          <a:p>
            <a:endParaRPr lang="en-US" baseline="0" dirty="0"/>
          </a:p>
          <a:p>
            <a:r>
              <a:rPr lang="en-US" baseline="0" dirty="0"/>
              <a:t>This will replace the existing container module that we have in Windows Server today. </a:t>
            </a:r>
          </a:p>
          <a:p>
            <a:endParaRPr lang="en-US" baseline="0" dirty="0"/>
          </a:p>
          <a:p>
            <a:r>
              <a:rPr lang="en-US" baseline="0" dirty="0"/>
              <a:t>So no longer will we have to choose between PowerShell and another scripting language. The PowerShell you use today, will be able to help manage your containers. And because this will work against the Docker REST interface, it will work for Linux also. You’ll be able to manage your </a:t>
            </a:r>
            <a:r>
              <a:rPr lang="en-US" baseline="0" dirty="0" err="1"/>
              <a:t>linux</a:t>
            </a:r>
            <a:r>
              <a:rPr lang="en-US" baseline="0" dirty="0"/>
              <a:t> containers remotely just like you do your windows containers. </a:t>
            </a:r>
          </a:p>
          <a:p>
            <a:endParaRPr lang="en-US" baseline="0" dirty="0"/>
          </a:p>
          <a:p>
            <a:r>
              <a:rPr lang="en-US" baseline="0" dirty="0"/>
              <a:t>Since this will be an open source effort, we need you to help make it the most usable and friendly experience possible. So look for the announcement and be sure to let us know what you think.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42</a:t>
            </a:fld>
            <a:endParaRPr lang="en-US"/>
          </a:p>
        </p:txBody>
      </p:sp>
    </p:spTree>
    <p:extLst>
      <p:ext uri="{BB962C8B-B14F-4D97-AF65-F5344CB8AC3E}">
        <p14:creationId xmlns:p14="http://schemas.microsoft.com/office/powerpoint/2010/main" val="3817265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hopefully</a:t>
            </a:r>
            <a:r>
              <a:rPr lang="en-US" baseline="0" dirty="0"/>
              <a:t> what I’ve been able to show today is how we’re blurring the artificial lines between dev and ops. With all these new capabilities we’re building into Windows Server 2016.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43</a:t>
            </a:fld>
            <a:endParaRPr lang="en-US"/>
          </a:p>
        </p:txBody>
      </p:sp>
    </p:spTree>
    <p:extLst>
      <p:ext uri="{BB962C8B-B14F-4D97-AF65-F5344CB8AC3E}">
        <p14:creationId xmlns:p14="http://schemas.microsoft.com/office/powerpoint/2010/main" val="10111233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a lot of news</a:t>
            </a:r>
            <a:r>
              <a:rPr lang="en-US" baseline="0" dirty="0"/>
              <a:t> pieces Nano Server, Windows Server App Installer, and expanded package management. </a:t>
            </a:r>
          </a:p>
          <a:p>
            <a:endParaRPr lang="en-US" baseline="0" dirty="0"/>
          </a:p>
          <a:p>
            <a:r>
              <a:rPr lang="en-US" baseline="0" dirty="0"/>
              <a:t>So we need you to start targeting Nano Server. Look at starting to port your apps to Nano Server, let us know about missing reverse forwarders or other capabilities. What’s missing from WSA that we need to be considering? </a:t>
            </a:r>
          </a:p>
          <a:p>
            <a:endParaRPr lang="en-US" baseline="0" dirty="0"/>
          </a:p>
          <a:p>
            <a:r>
              <a:rPr lang="en-US" baseline="0" dirty="0"/>
              <a:t>To that end we have a email address that flows directly into the inbox of the product team, and a public User Voice site for feedback. The sooner you try things and let us know your feedback on the experience, the sooner we can try to make those improvements. Hopefully in time to get them into Server 2016!</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t>44</a:t>
            </a:fld>
            <a:endParaRPr lang="en-US"/>
          </a:p>
        </p:txBody>
      </p:sp>
    </p:spTree>
    <p:extLst>
      <p:ext uri="{BB962C8B-B14F-4D97-AF65-F5344CB8AC3E}">
        <p14:creationId xmlns:p14="http://schemas.microsoft.com/office/powerpoint/2010/main" val="2046994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more about containers check out aka.ms/containers</a:t>
            </a:r>
          </a:p>
          <a:p>
            <a:endParaRPr lang="en-US" dirty="0"/>
          </a:p>
          <a:p>
            <a:r>
              <a:rPr lang="en-US" dirty="0"/>
              <a:t>Give</a:t>
            </a:r>
            <a:r>
              <a:rPr lang="en-US" baseline="0" dirty="0"/>
              <a:t> the documentation a try and since its all backed by </a:t>
            </a:r>
            <a:r>
              <a:rPr lang="en-US" baseline="0" dirty="0" err="1"/>
              <a:t>github</a:t>
            </a:r>
            <a:r>
              <a:rPr lang="en-US" baseline="0" dirty="0"/>
              <a:t>, please feel free to submit any updates/changes you think need to be made. </a:t>
            </a:r>
          </a:p>
          <a:p>
            <a:endParaRPr lang="en-US" baseline="0" dirty="0"/>
          </a:p>
          <a:p>
            <a:r>
              <a:rPr lang="en-US" baseline="0" dirty="0"/>
              <a:t>Give you apps in a try in containers! In TP5 you’ll be able to do this with Windows 10. It’s the feedback from early users that give us the feedback that we need to make the </a:t>
            </a:r>
            <a:r>
              <a:rPr lang="en-US" baseline="0"/>
              <a:t>products better. </a:t>
            </a:r>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t>45</a:t>
            </a:fld>
            <a:endParaRPr lang="en-US"/>
          </a:p>
        </p:txBody>
      </p:sp>
    </p:spTree>
    <p:extLst>
      <p:ext uri="{BB962C8B-B14F-4D97-AF65-F5344CB8AC3E}">
        <p14:creationId xmlns:p14="http://schemas.microsoft.com/office/powerpoint/2010/main" val="36324950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46</a:t>
            </a:fld>
            <a:endParaRPr lang="en-US"/>
          </a:p>
        </p:txBody>
      </p:sp>
    </p:spTree>
    <p:extLst>
      <p:ext uri="{BB962C8B-B14F-4D97-AF65-F5344CB8AC3E}">
        <p14:creationId xmlns:p14="http://schemas.microsoft.com/office/powerpoint/2010/main" val="386318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Server App Platform,</a:t>
            </a:r>
            <a:r>
              <a:rPr lang="en-US" baseline="0" dirty="0"/>
              <a:t> new to Server 2016, has capabilities built into it to help support the development lifecycle. </a:t>
            </a:r>
          </a:p>
          <a:p>
            <a:endParaRPr lang="en-US" baseline="0" dirty="0"/>
          </a:p>
          <a:p>
            <a:r>
              <a:rPr lang="en-US" baseline="0" dirty="0"/>
              <a:t>You being by developing apps targeting the new Nano Server SDK or an open source framework that is running on top of Nano Server. This helps you reduce and manage dependencies as we’ll discuss later in this session. </a:t>
            </a:r>
          </a:p>
          <a:p>
            <a:endParaRPr lang="en-US" baseline="0" dirty="0"/>
          </a:p>
          <a:p>
            <a:r>
              <a:rPr lang="en-US" baseline="0" dirty="0"/>
              <a:t>Package up your applications using the WSA installer. A new install technology we’ve developed. </a:t>
            </a:r>
          </a:p>
          <a:p>
            <a:endParaRPr lang="en-US" baseline="0" dirty="0"/>
          </a:p>
          <a:p>
            <a:r>
              <a:rPr lang="en-US" baseline="0" dirty="0"/>
              <a:t>Package management can then be used to deploy your application and Desired State Configuration, DSC, will assist in its configuration.</a:t>
            </a:r>
          </a:p>
          <a:p>
            <a:endParaRPr lang="en-US" baseline="0" dirty="0"/>
          </a:p>
          <a:p>
            <a:r>
              <a:rPr lang="en-US" baseline="0" dirty="0"/>
              <a:t>The applications can then be tested in a consistent environment via physical or virtual machines, or containers. You can then use tools like Pester (https://github.com/pester/Pester) to test your PowerShell scripts. </a:t>
            </a:r>
          </a:p>
          <a:p>
            <a:endParaRPr lang="en-US" baseline="0" dirty="0"/>
          </a:p>
          <a:p>
            <a:r>
              <a:rPr lang="en-US" baseline="0" dirty="0"/>
              <a:t>Finally, administration is done using the “just enough administration” for PowerShell (https://github.com/PowerShell/JEA)</a:t>
            </a:r>
          </a:p>
          <a:p>
            <a:endParaRPr lang="en-US" baseline="0" dirty="0"/>
          </a:p>
          <a:p>
            <a:r>
              <a:rPr lang="en-US" baseline="0" dirty="0"/>
              <a:t>Now many of these topics are large enough that we could spend an entire hour on any one of them. So this is just a quick overview to help illustrate how Windows Server 2016 will allow your developers to have more of a hand in how the applications will be deployed. This helps ensure that when operations takes ownership there’s a approach and environment that will be used helping ensure consistency and uptime of your application. And hopefully a lot less of “it works on my machine”. </a:t>
            </a:r>
            <a:r>
              <a:rPr lang="en-US" baseline="0" dirty="0">
                <a:sym typeface="Wingdings" panose="05000000000000000000" pitchFamily="2" charset="2"/>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t>5</a:t>
            </a:fld>
            <a:endParaRPr lang="en-US"/>
          </a:p>
        </p:txBody>
      </p:sp>
    </p:spTree>
    <p:extLst>
      <p:ext uri="{BB962C8B-B14F-4D97-AF65-F5344CB8AC3E}">
        <p14:creationId xmlns:p14="http://schemas.microsoft.com/office/powerpoint/2010/main" val="2444754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r>
              <a:rPr lang="en-US" baseline="0" dirty="0"/>
              <a:t> as we mentioned, there’s also the emerging trend of containers. This was originally pioneered by Oracle (back on Solaris), and have been present in Linux since 2008. But they’re really grown in popularity recently due to management tools like Docker and </a:t>
            </a:r>
            <a:r>
              <a:rPr lang="en-US" baseline="0" dirty="0" err="1"/>
              <a:t>Mesos</a:t>
            </a:r>
            <a:r>
              <a:rPr lang="en-US" baseline="0" dirty="0"/>
              <a:t>. Containers bring in the capability of ensuring that there is process and namespace isolation of applications, preventing one application from blocking another. But even more importantly they bring in a layering concept for managing dependencies. </a:t>
            </a:r>
          </a:p>
          <a:p>
            <a:endParaRPr lang="en-US" baseline="0" dirty="0"/>
          </a:p>
          <a:p>
            <a:r>
              <a:rPr lang="en-US" baseline="0" dirty="0"/>
              <a:t>Much like the WSA approach, we being by targeting Nano Server or frameworks that target it. This ensures we have the smallest footprint server image possible (aka one with very few dependencies). </a:t>
            </a:r>
          </a:p>
          <a:p>
            <a:endParaRPr lang="en-US" baseline="0" dirty="0"/>
          </a:p>
          <a:p>
            <a:r>
              <a:rPr lang="en-US" baseline="0" dirty="0"/>
              <a:t>Containers have their own packaging model called a “container image”. And if our application is going to be running in a container, this is definitely the right approach to take. This allows us to “layer” our application on top of the base container image in a way that’s easily sharable and re-deployable. We could also deploy a WSA into a container image, giving us flexibility to deploy to a physical server, virtual server, or a container.</a:t>
            </a:r>
          </a:p>
          <a:p>
            <a:endParaRPr lang="en-US" baseline="0" dirty="0"/>
          </a:p>
          <a:p>
            <a:r>
              <a:rPr lang="en-US" baseline="0" dirty="0"/>
              <a:t>The container image also handles configuration similar to DSC’s “intent based” principle. We’ll take a closer look at this later on. </a:t>
            </a:r>
          </a:p>
          <a:p>
            <a:endParaRPr lang="en-US" baseline="0" dirty="0"/>
          </a:p>
          <a:p>
            <a:r>
              <a:rPr lang="en-US" baseline="0" dirty="0"/>
              <a:t>Various orchestrators such as Docker, </a:t>
            </a:r>
            <a:r>
              <a:rPr lang="en-US" baseline="0" dirty="0" err="1"/>
              <a:t>Mesos</a:t>
            </a:r>
            <a:r>
              <a:rPr lang="en-US" baseline="0" dirty="0"/>
              <a:t>, the Azure Container Service can be used to help deploy and run your applications. </a:t>
            </a:r>
          </a:p>
          <a:p>
            <a:endParaRPr lang="en-US" baseline="0" dirty="0"/>
          </a:p>
          <a:p>
            <a:r>
              <a:rPr lang="en-US" baseline="0" dirty="0"/>
              <a:t>Containers make it easy to consistently test your applications by giving a solid starting environment that’s easily deployed. </a:t>
            </a:r>
          </a:p>
          <a:p>
            <a:endParaRPr lang="en-US" baseline="0" dirty="0"/>
          </a:p>
          <a:p>
            <a:r>
              <a:rPr lang="en-US" baseline="0" dirty="0"/>
              <a:t>And security for your applications is even better since each application can be kept in its own container, separate from all others and access restricted using JEA. </a:t>
            </a:r>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t>6</a:t>
            </a:fld>
            <a:endParaRPr lang="en-US"/>
          </a:p>
        </p:txBody>
      </p:sp>
    </p:spTree>
    <p:extLst>
      <p:ext uri="{BB962C8B-B14F-4D97-AF65-F5344CB8AC3E}">
        <p14:creationId xmlns:p14="http://schemas.microsoft.com/office/powerpoint/2010/main" val="413823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 Nano Server is all about… </a:t>
            </a:r>
          </a:p>
        </p:txBody>
      </p:sp>
      <p:sp>
        <p:nvSpPr>
          <p:cNvPr id="4" name="Slide Number Placeholder 3"/>
          <p:cNvSpPr>
            <a:spLocks noGrp="1"/>
          </p:cNvSpPr>
          <p:nvPr>
            <p:ph type="sldNum" sz="quarter" idx="10"/>
          </p:nvPr>
        </p:nvSpPr>
        <p:spPr/>
        <p:txBody>
          <a:bodyPr/>
          <a:lstStyle/>
          <a:p>
            <a:fld id="{EF64FA26-052C-4EE5-A78C-762B03CD0F2A}" type="slidenum">
              <a:rPr lang="en-US" smtClean="0"/>
              <a:t>7</a:t>
            </a:fld>
            <a:endParaRPr lang="en-US"/>
          </a:p>
        </p:txBody>
      </p:sp>
    </p:spTree>
    <p:extLst>
      <p:ext uri="{BB962C8B-B14F-4D97-AF65-F5344CB8AC3E}">
        <p14:creationId xmlns:p14="http://schemas.microsoft.com/office/powerpoint/2010/main" val="297450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1722C50E-AC3C-4F38-BF72-3EC090A65D52}" type="datetime1">
              <a:rPr lang="en-US" smtClean="0">
                <a:solidFill>
                  <a:prstClr val="black"/>
                </a:solidFill>
                <a:latin typeface="Segoe UI" pitchFamily="34" charset="0"/>
              </a:rPr>
              <a:pPr defTabSz="932742">
                <a:defRPr/>
              </a:pPr>
              <a:t>8/9/2016</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744290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creating our</a:t>
            </a:r>
            <a:r>
              <a:rPr lang="en-US" baseline="0" dirty="0"/>
              <a:t> public cloud offering, we’ve learned a lot and brought the benefit of those lessons to you. Nano Server is the next step in this journey. </a:t>
            </a:r>
          </a:p>
          <a:p>
            <a:endParaRPr lang="en-US" baseline="0" dirty="0"/>
          </a:p>
          <a:p>
            <a:r>
              <a:rPr lang="en-US" b="1" baseline="0" dirty="0"/>
              <a:t>#click (zero footprint)</a:t>
            </a:r>
          </a:p>
          <a:p>
            <a:r>
              <a:rPr lang="en-US" dirty="0"/>
              <a:t>Zero-footprint means that all the “optional” roles and features have been removed</a:t>
            </a:r>
            <a:r>
              <a:rPr lang="en-US" baseline="0" dirty="0"/>
              <a:t> from the image. These are available in the server core and full versions in a side by side folder. So that if you decide to add them months later, there’s no need to provide the installation media. This means when each time you copy or deploy one of these images, you’re also moving all those bits around on your network. Nano Server makes them separate packages that can be installed much like you would an application. </a:t>
            </a:r>
          </a:p>
          <a:p>
            <a:endParaRPr lang="en-US" baseline="0" dirty="0"/>
          </a:p>
          <a:p>
            <a:r>
              <a:rPr lang="en-US" baseline="0" dirty="0"/>
              <a:t>Coming in the next technical preview (CTP 5) will be to make these roles and features up in the same repository where the container based images are, so you can pull them down easily when you need them. </a:t>
            </a:r>
          </a:p>
          <a:p>
            <a:endParaRPr lang="en-US" baseline="0" dirty="0"/>
          </a:p>
          <a:p>
            <a:r>
              <a:rPr lang="en-US" b="1" baseline="0" dirty="0"/>
              <a:t>#click (key roles and features)</a:t>
            </a:r>
          </a:p>
          <a:p>
            <a:r>
              <a:rPr lang="en-US" baseline="0" dirty="0"/>
              <a:t>Some of the roles/features supported in Windows Server 2016 Nano Service include (read list) </a:t>
            </a:r>
          </a:p>
          <a:p>
            <a:r>
              <a:rPr lang="en-US" baseline="0" dirty="0"/>
              <a:t>	</a:t>
            </a:r>
            <a:r>
              <a:rPr lang="en-US" baseline="0" dirty="0" err="1"/>
              <a:t>SoFS</a:t>
            </a:r>
            <a:r>
              <a:rPr lang="en-US" baseline="0" dirty="0"/>
              <a:t> – Scale out File Server</a:t>
            </a:r>
          </a:p>
          <a:p>
            <a:r>
              <a:rPr lang="en-US" baseline="0" dirty="0"/>
              <a:t>There’s also support for various 3</a:t>
            </a:r>
            <a:r>
              <a:rPr lang="en-US" baseline="30000" dirty="0"/>
              <a:t>rd</a:t>
            </a:r>
            <a:r>
              <a:rPr lang="en-US" baseline="0" dirty="0"/>
              <a:t> party open source solutions and frameworks which we’ll talk about later. </a:t>
            </a:r>
          </a:p>
          <a:p>
            <a:endParaRPr lang="en-US" baseline="0" dirty="0"/>
          </a:p>
          <a:p>
            <a:r>
              <a:rPr lang="en-US" b="1" baseline="0" dirty="0"/>
              <a:t>#click (Full Driver support)</a:t>
            </a:r>
          </a:p>
          <a:p>
            <a:r>
              <a:rPr lang="en-US" dirty="0"/>
              <a:t>Nano</a:t>
            </a:r>
            <a:r>
              <a:rPr lang="en-US" baseline="0" dirty="0"/>
              <a:t> Server uses the same driver stack as the full version of Windows Server 2016. So if you have a driver for Windows Server 2016, it will also work with Nano Server. </a:t>
            </a:r>
          </a:p>
          <a:p>
            <a:endParaRPr lang="en-US" baseline="0" dirty="0"/>
          </a:p>
          <a:p>
            <a:r>
              <a:rPr lang="en-US" b="1" baseline="0" dirty="0"/>
              <a:t>#click (Antimalware)</a:t>
            </a:r>
          </a:p>
          <a:p>
            <a:r>
              <a:rPr lang="en-US" baseline="0" dirty="0"/>
              <a:t>If you install Server Core or the full version of Windows Server 2016, you’ll see Defender is installed by default. Defender is also available for Nano Server as an optional package. </a:t>
            </a:r>
          </a:p>
          <a:p>
            <a:endParaRPr lang="en-US" baseline="0" dirty="0"/>
          </a:p>
          <a:p>
            <a:r>
              <a:rPr lang="en-US" b="1" baseline="0" dirty="0"/>
              <a:t>#click (VMM and OM)</a:t>
            </a:r>
          </a:p>
          <a:p>
            <a:r>
              <a:rPr lang="en-US" baseline="0" dirty="0"/>
              <a:t>VMM and OM agents are also available. Allowing you to easily and remotely manage Nano Server images. </a:t>
            </a:r>
          </a:p>
        </p:txBody>
      </p:sp>
      <p:sp>
        <p:nvSpPr>
          <p:cNvPr id="4" name="Slide Number Placeholder 3"/>
          <p:cNvSpPr>
            <a:spLocks noGrp="1"/>
          </p:cNvSpPr>
          <p:nvPr>
            <p:ph type="sldNum" sz="quarter" idx="10"/>
          </p:nvPr>
        </p:nvSpPr>
        <p:spPr/>
        <p:txBody>
          <a:bodyPr/>
          <a:lstStyle/>
          <a:p>
            <a:fld id="{EF64FA26-052C-4EE5-A78C-762B03CD0F2A}" type="slidenum">
              <a:rPr lang="en-US" smtClean="0"/>
              <a:t>9</a:t>
            </a:fld>
            <a:endParaRPr lang="en-US"/>
          </a:p>
        </p:txBody>
      </p:sp>
    </p:spTree>
    <p:extLst>
      <p:ext uri="{BB962C8B-B14F-4D97-AF65-F5344CB8AC3E}">
        <p14:creationId xmlns:p14="http://schemas.microsoft.com/office/powerpoint/2010/main" val="3917231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785"/>
            <a:ext cx="12191998" cy="6854429"/>
          </a:xfrm>
          <a:prstGeom prst="rect">
            <a:avLst/>
          </a:prstGeom>
        </p:spPr>
      </p:pic>
      <p:sp>
        <p:nvSpPr>
          <p:cNvPr id="2" name="Title 1"/>
          <p:cNvSpPr>
            <a:spLocks noGrp="1"/>
          </p:cNvSpPr>
          <p:nvPr>
            <p:ph type="ctrTitle" hasCustomPrompt="1"/>
          </p:nvPr>
        </p:nvSpPr>
        <p:spPr>
          <a:xfrm>
            <a:off x="7070651" y="1660614"/>
            <a:ext cx="3923413" cy="1683321"/>
          </a:xfrm>
        </p:spPr>
        <p:txBody>
          <a:bodyPr anchor="b">
            <a:normAutofit/>
          </a:bodyPr>
          <a:lstStyle>
            <a:lvl1pPr algn="ctr">
              <a:lnSpc>
                <a:spcPct val="100000"/>
              </a:lnSpc>
              <a:defRPr sz="2800" baseline="0"/>
            </a:lvl1pPr>
          </a:lstStyle>
          <a:p>
            <a:r>
              <a:rPr lang="en-US" dirty="0"/>
              <a:t>Insights Title Slide</a:t>
            </a:r>
          </a:p>
        </p:txBody>
      </p:sp>
      <p:sp>
        <p:nvSpPr>
          <p:cNvPr id="3" name="Subtitle 2"/>
          <p:cNvSpPr>
            <a:spLocks noGrp="1"/>
          </p:cNvSpPr>
          <p:nvPr>
            <p:ph type="subTitle" idx="1" hasCustomPrompt="1"/>
          </p:nvPr>
        </p:nvSpPr>
        <p:spPr>
          <a:xfrm>
            <a:off x="7070651" y="3604442"/>
            <a:ext cx="3923413" cy="669850"/>
          </a:xfrm>
        </p:spPr>
        <p:txBody>
          <a:bodyPr>
            <a:noAutofit/>
          </a:bodyPr>
          <a:lstStyle>
            <a:lvl1pPr marL="0" marR="0" indent="0" algn="ctr" defTabSz="914400" rtl="0" eaLnBrk="1" fontAlgn="auto" latinLnBrk="0" hangingPunct="1">
              <a:lnSpc>
                <a:spcPts val="2800"/>
              </a:lnSpc>
              <a:spcBef>
                <a:spcPts val="0"/>
              </a:spcBef>
              <a:spcAft>
                <a:spcPts val="0"/>
              </a:spcAft>
              <a:buClrTx/>
              <a:buSzTx/>
              <a:buFont typeface="Arial"/>
              <a:buNone/>
              <a:tabLst/>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5" name="Text Placeholder 4"/>
          <p:cNvSpPr>
            <a:spLocks noGrp="1"/>
          </p:cNvSpPr>
          <p:nvPr>
            <p:ph type="body" sz="quarter" idx="10" hasCustomPrompt="1"/>
          </p:nvPr>
        </p:nvSpPr>
        <p:spPr>
          <a:xfrm>
            <a:off x="7070121" y="4434335"/>
            <a:ext cx="3923317" cy="658812"/>
          </a:xfrm>
        </p:spPr>
        <p:txBody>
          <a:bodyPr>
            <a:noAutofit/>
          </a:bodyPr>
          <a:lstStyle>
            <a:lvl1pPr algn="ctr">
              <a:lnSpc>
                <a:spcPts val="2200"/>
              </a:lnSpc>
              <a:spcBef>
                <a:spcPts val="0"/>
              </a:spcBef>
              <a:defRPr sz="1800"/>
            </a:lvl1pPr>
          </a:lstStyle>
          <a:p>
            <a:pPr lvl="0"/>
            <a:r>
              <a:rPr lang="en-US" dirty="0"/>
              <a:t>Title</a:t>
            </a:r>
          </a:p>
          <a:p>
            <a:pPr lvl="0"/>
            <a:r>
              <a:rPr lang="en-US" dirty="0"/>
              <a:t>Company</a:t>
            </a:r>
          </a:p>
        </p:txBody>
      </p:sp>
    </p:spTree>
    <p:extLst>
      <p:ext uri="{BB962C8B-B14F-4D97-AF65-F5344CB8AC3E}">
        <p14:creationId xmlns:p14="http://schemas.microsoft.com/office/powerpoint/2010/main" val="103012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tt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3" hasCustomPrompt="1"/>
          </p:nvPr>
        </p:nvSpPr>
        <p:spPr>
          <a:xfrm>
            <a:off x="344424" y="1170680"/>
            <a:ext cx="11623458" cy="5123794"/>
          </a:xfrm>
          <a:prstGeom prst="rect">
            <a:avLst/>
          </a:prstGeom>
        </p:spPr>
        <p:txBody>
          <a:bodyPr vert="horz" lIns="91440" tIns="45720" rIns="91440" bIns="45720" rtlCol="0">
            <a:normAutofit/>
          </a:bodyPr>
          <a:lstStyle>
            <a:lvl2pPr marL="920750" indent="-455613">
              <a:lnSpc>
                <a:spcPct val="100000"/>
              </a:lnSpc>
              <a:buSzPct val="100000"/>
              <a:buFont typeface="+mj-lt"/>
              <a:buAutoNum type="alphaUcPeriod"/>
              <a:tabLst/>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819710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idx="1" hasCustomPrompt="1"/>
          </p:nvPr>
        </p:nvSpPr>
        <p:spPr>
          <a:xfrm>
            <a:off x="344424" y="1170680"/>
            <a:ext cx="5482218" cy="5091897"/>
          </a:xfrm>
          <a:prstGeom prst="rect">
            <a:avLst/>
          </a:prstGeom>
        </p:spPr>
        <p:txBody>
          <a:bodyPr vert="horz" lIns="91440" tIns="45720" rIns="91440" bIns="45720" rtlCol="0">
            <a:normAutofit/>
          </a:bodyPr>
          <a:lstStyle>
            <a:lvl1pPr marL="231775" indent="-231775">
              <a:lnSpc>
                <a:spcPct val="90000"/>
              </a:lnSpc>
              <a:spcBef>
                <a:spcPts val="1000"/>
              </a:spcBef>
              <a:buClr>
                <a:srgbClr val="5DBD95"/>
              </a:buClr>
              <a:buSzPct val="135000"/>
              <a:buFont typeface="Arial" charset="0"/>
              <a:buChar char="•"/>
              <a:tabLst/>
              <a:defRPr sz="2200">
                <a:latin typeface="Arial" charset="0"/>
                <a:ea typeface="Arial" charset="0"/>
                <a:cs typeface="Arial" charset="0"/>
              </a:defRPr>
            </a:lvl1pPr>
            <a:lvl2pPr marL="692150" indent="-342900">
              <a:buClr>
                <a:srgbClr val="5DBD95"/>
              </a:buClr>
              <a:buSzPct val="135000"/>
              <a:buFont typeface="Arial" charset="0"/>
              <a:buChar char="•"/>
              <a:tabLst/>
              <a:defRPr sz="2200">
                <a:latin typeface="Arial" charset="0"/>
                <a:ea typeface="Arial" charset="0"/>
                <a:cs typeface="Arial" charset="0"/>
              </a:defRPr>
            </a:lvl2pPr>
            <a:lvl3pPr marL="920750" indent="-233363">
              <a:tabLst/>
              <a:defRPr i="1"/>
            </a:lvl3pPr>
          </a:lstStyle>
          <a:p>
            <a:pPr lvl="0"/>
            <a:r>
              <a:rPr lang="en-US" dirty="0"/>
              <a:t>Click to edit Master text styles</a:t>
            </a:r>
          </a:p>
          <a:p>
            <a:pPr lvl="1"/>
            <a:r>
              <a:rPr lang="en-US" dirty="0"/>
              <a:t>Second level</a:t>
            </a:r>
          </a:p>
        </p:txBody>
      </p:sp>
      <p:sp>
        <p:nvSpPr>
          <p:cNvPr id="8" name="Text Placeholder 2"/>
          <p:cNvSpPr>
            <a:spLocks noGrp="1"/>
          </p:cNvSpPr>
          <p:nvPr>
            <p:ph idx="10" hasCustomPrompt="1"/>
          </p:nvPr>
        </p:nvSpPr>
        <p:spPr>
          <a:xfrm>
            <a:off x="6485664" y="1170680"/>
            <a:ext cx="5482218" cy="5091897"/>
          </a:xfrm>
          <a:prstGeom prst="rect">
            <a:avLst/>
          </a:prstGeom>
        </p:spPr>
        <p:txBody>
          <a:bodyPr vert="horz" lIns="91440" tIns="45720" rIns="91440" bIns="45720" rtlCol="0">
            <a:normAutofit/>
          </a:bodyPr>
          <a:lstStyle>
            <a:lvl1pPr marL="231775" indent="-231775">
              <a:lnSpc>
                <a:spcPct val="90000"/>
              </a:lnSpc>
              <a:spcBef>
                <a:spcPts val="1000"/>
              </a:spcBef>
              <a:buClr>
                <a:srgbClr val="5DBD95"/>
              </a:buClr>
              <a:buSzPct val="135000"/>
              <a:buFont typeface="Arial" charset="0"/>
              <a:buChar char="•"/>
              <a:tabLst/>
              <a:defRPr sz="2200">
                <a:latin typeface="Arial" charset="0"/>
                <a:ea typeface="Arial" charset="0"/>
                <a:cs typeface="Arial" charset="0"/>
              </a:defRPr>
            </a:lvl1pPr>
            <a:lvl2pPr marL="692150" indent="-342900">
              <a:buClr>
                <a:srgbClr val="5DBD95"/>
              </a:buClr>
              <a:buSzPct val="135000"/>
              <a:buFont typeface="Arial" charset="0"/>
              <a:buChar char="•"/>
              <a:tabLst/>
              <a:defRPr sz="2200">
                <a:latin typeface="Arial" charset="0"/>
                <a:ea typeface="Arial" charset="0"/>
                <a:cs typeface="Arial" charset="0"/>
              </a:defRPr>
            </a:lvl2pPr>
            <a:lvl3pPr marL="920750" indent="-233363">
              <a:tabLst/>
              <a:defRPr i="1"/>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80189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mp;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idx="1" hasCustomPrompt="1"/>
          </p:nvPr>
        </p:nvSpPr>
        <p:spPr>
          <a:xfrm>
            <a:off x="344424" y="1171012"/>
            <a:ext cx="5482218" cy="5102197"/>
          </a:xfrm>
          <a:prstGeom prst="rect">
            <a:avLst/>
          </a:prstGeom>
        </p:spPr>
        <p:txBody>
          <a:bodyPr vert="horz" lIns="91440" tIns="45720" rIns="91440" bIns="45720" rtlCol="0">
            <a:normAutofit/>
          </a:bodyPr>
          <a:lstStyle>
            <a:lvl1pPr marL="231775" indent="-231775">
              <a:lnSpc>
                <a:spcPct val="90000"/>
              </a:lnSpc>
              <a:spcBef>
                <a:spcPts val="1000"/>
              </a:spcBef>
              <a:buClr>
                <a:srgbClr val="5DBD95"/>
              </a:buClr>
              <a:buSzPct val="135000"/>
              <a:buFont typeface="Arial" charset="0"/>
              <a:buChar char="•"/>
              <a:tabLst/>
              <a:defRPr sz="2200">
                <a:latin typeface="Arial" charset="0"/>
                <a:ea typeface="Arial" charset="0"/>
                <a:cs typeface="Arial" charset="0"/>
              </a:defRPr>
            </a:lvl1pPr>
            <a:lvl2pPr marL="692150" indent="-342900">
              <a:buClr>
                <a:srgbClr val="5DBD95"/>
              </a:buClr>
              <a:buSzPct val="135000"/>
              <a:buFont typeface="Arial" charset="0"/>
              <a:buChar char="•"/>
              <a:tabLst/>
              <a:defRPr sz="2200">
                <a:latin typeface="Arial" charset="0"/>
                <a:ea typeface="Arial" charset="0"/>
                <a:cs typeface="Arial" charset="0"/>
              </a:defRPr>
            </a:lvl2pPr>
            <a:lvl3pPr marL="920750" indent="-233363">
              <a:tabLst/>
              <a:defRPr i="1"/>
            </a:lvl3pPr>
          </a:lstStyle>
          <a:p>
            <a:pPr lvl="0"/>
            <a:r>
              <a:rPr lang="en-US" dirty="0"/>
              <a:t>Click to edit Master text styles</a:t>
            </a:r>
          </a:p>
          <a:p>
            <a:pPr lvl="1"/>
            <a:r>
              <a:rPr lang="en-US" dirty="0"/>
              <a:t>Second level</a:t>
            </a:r>
          </a:p>
        </p:txBody>
      </p:sp>
      <p:sp>
        <p:nvSpPr>
          <p:cNvPr id="4" name="Picture Placeholder 3"/>
          <p:cNvSpPr>
            <a:spLocks noGrp="1"/>
          </p:cNvSpPr>
          <p:nvPr>
            <p:ph type="pic" sz="quarter" idx="11"/>
          </p:nvPr>
        </p:nvSpPr>
        <p:spPr>
          <a:xfrm>
            <a:off x="6485664" y="1170695"/>
            <a:ext cx="5482218" cy="5102547"/>
          </a:xfrm>
        </p:spPr>
        <p:txBody>
          <a:bodyPr/>
          <a:lstStyle/>
          <a:p>
            <a:r>
              <a:rPr lang="en-US"/>
              <a:t>Click icon to add picture</a:t>
            </a:r>
          </a:p>
        </p:txBody>
      </p:sp>
    </p:spTree>
    <p:extLst>
      <p:ext uri="{BB962C8B-B14F-4D97-AF65-F5344CB8AC3E}">
        <p14:creationId xmlns:p14="http://schemas.microsoft.com/office/powerpoint/2010/main" val="1104058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mp; Char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idx="1" hasCustomPrompt="1"/>
          </p:nvPr>
        </p:nvSpPr>
        <p:spPr>
          <a:xfrm>
            <a:off x="344424" y="1170695"/>
            <a:ext cx="5482218" cy="5112830"/>
          </a:xfrm>
          <a:prstGeom prst="rect">
            <a:avLst/>
          </a:prstGeom>
        </p:spPr>
        <p:txBody>
          <a:bodyPr vert="horz" lIns="91440" tIns="45720" rIns="91440" bIns="45720" rtlCol="0">
            <a:normAutofit/>
          </a:bodyPr>
          <a:lstStyle>
            <a:lvl1pPr marL="231775" indent="-231775">
              <a:lnSpc>
                <a:spcPct val="90000"/>
              </a:lnSpc>
              <a:spcBef>
                <a:spcPts val="1000"/>
              </a:spcBef>
              <a:buClr>
                <a:srgbClr val="5DBD95"/>
              </a:buClr>
              <a:buSzPct val="135000"/>
              <a:buFont typeface="Arial" charset="0"/>
              <a:buChar char="•"/>
              <a:tabLst/>
              <a:defRPr sz="2200">
                <a:latin typeface="Arial" charset="0"/>
                <a:ea typeface="Arial" charset="0"/>
                <a:cs typeface="Arial" charset="0"/>
              </a:defRPr>
            </a:lvl1pPr>
            <a:lvl2pPr marL="692150" indent="-342900">
              <a:buClr>
                <a:srgbClr val="5DBD95"/>
              </a:buClr>
              <a:buSzPct val="135000"/>
              <a:buFont typeface="Arial" charset="0"/>
              <a:buChar char="•"/>
              <a:tabLst/>
              <a:defRPr sz="2200">
                <a:latin typeface="Arial" charset="0"/>
                <a:ea typeface="Arial" charset="0"/>
                <a:cs typeface="Arial" charset="0"/>
              </a:defRPr>
            </a:lvl2pPr>
            <a:lvl3pPr marL="920750" indent="-233363">
              <a:tabLst/>
              <a:defRPr i="1"/>
            </a:lvl3pPr>
          </a:lstStyle>
          <a:p>
            <a:pPr lvl="0"/>
            <a:r>
              <a:rPr lang="en-US" dirty="0"/>
              <a:t>Click to edit Master text styles</a:t>
            </a:r>
          </a:p>
          <a:p>
            <a:pPr lvl="1"/>
            <a:r>
              <a:rPr lang="en-US" dirty="0"/>
              <a:t>Second level</a:t>
            </a:r>
          </a:p>
        </p:txBody>
      </p:sp>
      <p:sp>
        <p:nvSpPr>
          <p:cNvPr id="5" name="Chart Placeholder 4"/>
          <p:cNvSpPr>
            <a:spLocks noGrp="1"/>
          </p:cNvSpPr>
          <p:nvPr>
            <p:ph type="chart" sz="quarter" idx="12"/>
          </p:nvPr>
        </p:nvSpPr>
        <p:spPr>
          <a:xfrm>
            <a:off x="6484938" y="1170695"/>
            <a:ext cx="5482944" cy="5113180"/>
          </a:xfrm>
        </p:spPr>
        <p:txBody>
          <a:bodyPr/>
          <a:lstStyle/>
          <a:p>
            <a:r>
              <a:rPr lang="en-US"/>
              <a:t>Click icon to add chart</a:t>
            </a:r>
          </a:p>
        </p:txBody>
      </p:sp>
    </p:spTree>
    <p:extLst>
      <p:ext uri="{BB962C8B-B14F-4D97-AF65-F5344CB8AC3E}">
        <p14:creationId xmlns:p14="http://schemas.microsoft.com/office/powerpoint/2010/main" val="5496230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2 Char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2"/>
          </p:nvPr>
        </p:nvSpPr>
        <p:spPr>
          <a:xfrm>
            <a:off x="6484938" y="1673011"/>
            <a:ext cx="5482944" cy="4600198"/>
          </a:xfrm>
        </p:spPr>
        <p:txBody>
          <a:bodyPr/>
          <a:lstStyle/>
          <a:p>
            <a:r>
              <a:rPr lang="en-US"/>
              <a:t>Click icon to add chart</a:t>
            </a:r>
            <a:endParaRPr lang="en-US" dirty="0"/>
          </a:p>
        </p:txBody>
      </p:sp>
      <p:sp>
        <p:nvSpPr>
          <p:cNvPr id="4" name="Text Placeholder 3"/>
          <p:cNvSpPr>
            <a:spLocks noGrp="1"/>
          </p:cNvSpPr>
          <p:nvPr>
            <p:ph type="body" sz="quarter" idx="13" hasCustomPrompt="1"/>
          </p:nvPr>
        </p:nvSpPr>
        <p:spPr>
          <a:xfrm>
            <a:off x="6484938" y="1173613"/>
            <a:ext cx="5482944" cy="499398"/>
          </a:xfrm>
        </p:spPr>
        <p:txBody>
          <a:bodyPr>
            <a:normAutofit/>
          </a:bodyPr>
          <a:lstStyle>
            <a:lvl1pPr algn="ctr">
              <a:defRPr sz="2100" b="1"/>
            </a:lvl1pPr>
          </a:lstStyle>
          <a:p>
            <a:pPr lvl="0"/>
            <a:r>
              <a:rPr lang="en-US" dirty="0"/>
              <a:t>Chart Title</a:t>
            </a:r>
          </a:p>
        </p:txBody>
      </p:sp>
      <p:sp>
        <p:nvSpPr>
          <p:cNvPr id="7" name="Chart Placeholder 4"/>
          <p:cNvSpPr>
            <a:spLocks noGrp="1"/>
          </p:cNvSpPr>
          <p:nvPr>
            <p:ph type="chart" sz="quarter" idx="14"/>
          </p:nvPr>
        </p:nvSpPr>
        <p:spPr>
          <a:xfrm>
            <a:off x="344424" y="1673011"/>
            <a:ext cx="5482944" cy="4600198"/>
          </a:xfrm>
        </p:spPr>
        <p:txBody>
          <a:bodyPr/>
          <a:lstStyle/>
          <a:p>
            <a:r>
              <a:rPr lang="en-US"/>
              <a:t>Click icon to add chart</a:t>
            </a:r>
            <a:endParaRPr lang="en-US" dirty="0"/>
          </a:p>
        </p:txBody>
      </p:sp>
      <p:sp>
        <p:nvSpPr>
          <p:cNvPr id="8" name="Text Placeholder 3"/>
          <p:cNvSpPr>
            <a:spLocks noGrp="1"/>
          </p:cNvSpPr>
          <p:nvPr>
            <p:ph type="body" sz="quarter" idx="15" hasCustomPrompt="1"/>
          </p:nvPr>
        </p:nvSpPr>
        <p:spPr>
          <a:xfrm>
            <a:off x="344424" y="1173613"/>
            <a:ext cx="5482944" cy="499398"/>
          </a:xfrm>
        </p:spPr>
        <p:txBody>
          <a:bodyPr>
            <a:normAutofit/>
          </a:bodyPr>
          <a:lstStyle>
            <a:lvl1pPr algn="ctr">
              <a:defRPr sz="2100" b="1"/>
            </a:lvl1pPr>
          </a:lstStyle>
          <a:p>
            <a:pPr lvl="0"/>
            <a:r>
              <a:rPr lang="en-US" dirty="0"/>
              <a:t>Chart Title</a:t>
            </a:r>
          </a:p>
        </p:txBody>
      </p:sp>
    </p:spTree>
    <p:extLst>
      <p:ext uri="{BB962C8B-B14F-4D97-AF65-F5344CB8AC3E}">
        <p14:creationId xmlns:p14="http://schemas.microsoft.com/office/powerpoint/2010/main" val="488985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able Placeholder 8"/>
          <p:cNvSpPr>
            <a:spLocks noGrp="1"/>
          </p:cNvSpPr>
          <p:nvPr>
            <p:ph type="tbl" sz="quarter" idx="13"/>
          </p:nvPr>
        </p:nvSpPr>
        <p:spPr>
          <a:xfrm>
            <a:off x="344425" y="1161531"/>
            <a:ext cx="11623458" cy="5122311"/>
          </a:xfrm>
        </p:spPr>
        <p:txBody>
          <a:bodyPr/>
          <a:lstStyle/>
          <a:p>
            <a:r>
              <a:rPr lang="en-US"/>
              <a:t>Click icon to add table</a:t>
            </a:r>
          </a:p>
        </p:txBody>
      </p:sp>
    </p:spTree>
    <p:extLst>
      <p:ext uri="{BB962C8B-B14F-4D97-AF65-F5344CB8AC3E}">
        <p14:creationId xmlns:p14="http://schemas.microsoft.com/office/powerpoint/2010/main" val="493333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4"/>
          </p:nvPr>
        </p:nvSpPr>
        <p:spPr>
          <a:xfrm>
            <a:off x="344488" y="950321"/>
            <a:ext cx="11623675" cy="5322888"/>
          </a:xfrm>
        </p:spPr>
        <p:txBody>
          <a:bodyPr/>
          <a:lstStyle/>
          <a:p>
            <a:r>
              <a:rPr lang="en-US"/>
              <a:t>Click icon to add chart</a:t>
            </a:r>
          </a:p>
        </p:txBody>
      </p:sp>
    </p:spTree>
    <p:extLst>
      <p:ext uri="{BB962C8B-B14F-4D97-AF65-F5344CB8AC3E}">
        <p14:creationId xmlns:p14="http://schemas.microsoft.com/office/powerpoint/2010/main" val="1371720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 Left Side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able Placeholder 8"/>
          <p:cNvSpPr>
            <a:spLocks noGrp="1"/>
          </p:cNvSpPr>
          <p:nvPr>
            <p:ph type="tbl" sz="quarter" idx="13"/>
          </p:nvPr>
        </p:nvSpPr>
        <p:spPr>
          <a:xfrm>
            <a:off x="5050465" y="1162981"/>
            <a:ext cx="6917418" cy="5110228"/>
          </a:xfrm>
        </p:spPr>
        <p:txBody>
          <a:bodyPr/>
          <a:lstStyle/>
          <a:p>
            <a:r>
              <a:rPr lang="en-US"/>
              <a:t>Click icon to add table</a:t>
            </a:r>
          </a:p>
        </p:txBody>
      </p:sp>
      <p:sp>
        <p:nvSpPr>
          <p:cNvPr id="4" name="Text Placeholder 2"/>
          <p:cNvSpPr>
            <a:spLocks noGrp="1"/>
          </p:cNvSpPr>
          <p:nvPr>
            <p:ph idx="1" hasCustomPrompt="1"/>
          </p:nvPr>
        </p:nvSpPr>
        <p:spPr>
          <a:xfrm>
            <a:off x="637953" y="1162981"/>
            <a:ext cx="3646968" cy="5110228"/>
          </a:xfrm>
          <a:prstGeom prst="rect">
            <a:avLst/>
          </a:prstGeom>
        </p:spPr>
        <p:txBody>
          <a:bodyPr vert="horz" lIns="91440" tIns="45720" rIns="91440" bIns="45720" rtlCol="0">
            <a:normAutofit/>
          </a:bodyPr>
          <a:lstStyle>
            <a:lvl1pPr marL="0" indent="0">
              <a:lnSpc>
                <a:spcPct val="90000"/>
              </a:lnSpc>
              <a:spcBef>
                <a:spcPts val="1000"/>
              </a:spcBef>
              <a:buClr>
                <a:srgbClr val="5DBD95"/>
              </a:buClr>
              <a:buSzPct val="135000"/>
              <a:buFontTx/>
              <a:buNone/>
              <a:tabLst/>
              <a:defRPr sz="1700" i="1">
                <a:latin typeface="Arial" charset="0"/>
                <a:ea typeface="Arial" charset="0"/>
                <a:cs typeface="Arial" charset="0"/>
              </a:defRPr>
            </a:lvl1pPr>
            <a:lvl2pPr marL="349250" indent="0">
              <a:buClr>
                <a:srgbClr val="5DBD95"/>
              </a:buClr>
              <a:buSzPct val="135000"/>
              <a:buFontTx/>
              <a:buNone/>
              <a:tabLst/>
              <a:defRPr sz="2200">
                <a:latin typeface="Arial" charset="0"/>
                <a:ea typeface="Arial" charset="0"/>
                <a:cs typeface="Arial" charset="0"/>
              </a:defRPr>
            </a:lvl2pPr>
            <a:lvl3pPr marL="920750" indent="-233363">
              <a:tabLst/>
              <a:defRPr i="1"/>
            </a:lvl3pPr>
          </a:lstStyle>
          <a:p>
            <a:pPr lvl="0"/>
            <a:r>
              <a:rPr lang="en-US" dirty="0"/>
              <a:t>Click to edit Master text styles</a:t>
            </a:r>
          </a:p>
        </p:txBody>
      </p:sp>
    </p:spTree>
    <p:extLst>
      <p:ext uri="{BB962C8B-B14F-4D97-AF65-F5344CB8AC3E}">
        <p14:creationId xmlns:p14="http://schemas.microsoft.com/office/powerpoint/2010/main" val="959473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 No Title">
    <p:spTree>
      <p:nvGrpSpPr>
        <p:cNvPr id="1" name=""/>
        <p:cNvGrpSpPr/>
        <p:nvPr/>
      </p:nvGrpSpPr>
      <p:grpSpPr>
        <a:xfrm>
          <a:off x="0" y="0"/>
          <a:ext cx="0" cy="0"/>
          <a:chOff x="0" y="0"/>
          <a:chExt cx="0" cy="0"/>
        </a:xfrm>
      </p:grpSpPr>
      <p:sp>
        <p:nvSpPr>
          <p:cNvPr id="3" name="Rectangle 2"/>
          <p:cNvSpPr/>
          <p:nvPr userDrawn="1"/>
        </p:nvSpPr>
        <p:spPr>
          <a:xfrm>
            <a:off x="85060" y="829332"/>
            <a:ext cx="12025424" cy="233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art Placeholder 3"/>
          <p:cNvSpPr>
            <a:spLocks noGrp="1"/>
          </p:cNvSpPr>
          <p:nvPr>
            <p:ph type="chart" sz="quarter" idx="14"/>
          </p:nvPr>
        </p:nvSpPr>
        <p:spPr>
          <a:xfrm>
            <a:off x="344425" y="457200"/>
            <a:ext cx="11628500" cy="5794744"/>
          </a:xfrm>
        </p:spPr>
        <p:txBody>
          <a:bodyPr/>
          <a:lstStyle/>
          <a:p>
            <a:r>
              <a:rPr lang="en-US"/>
              <a:t>Click icon to add chart</a:t>
            </a:r>
          </a:p>
        </p:txBody>
      </p:sp>
    </p:spTree>
    <p:extLst>
      <p:ext uri="{BB962C8B-B14F-4D97-AF65-F5344CB8AC3E}">
        <p14:creationId xmlns:p14="http://schemas.microsoft.com/office/powerpoint/2010/main" val="1215031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martArt Placeholder 3"/>
          <p:cNvSpPr>
            <a:spLocks noGrp="1"/>
          </p:cNvSpPr>
          <p:nvPr>
            <p:ph type="dgm" sz="quarter" idx="14"/>
          </p:nvPr>
        </p:nvSpPr>
        <p:spPr>
          <a:xfrm>
            <a:off x="1307672" y="1161531"/>
            <a:ext cx="9697026" cy="5101046"/>
          </a:xfrm>
        </p:spPr>
        <p:txBody>
          <a:bodyPr/>
          <a:lstStyle/>
          <a:p>
            <a:r>
              <a:rPr lang="en-US"/>
              <a:t>Click icon to add SmartArt graphic</a:t>
            </a:r>
          </a:p>
        </p:txBody>
      </p:sp>
    </p:spTree>
    <p:extLst>
      <p:ext uri="{BB962C8B-B14F-4D97-AF65-F5344CB8AC3E}">
        <p14:creationId xmlns:p14="http://schemas.microsoft.com/office/powerpoint/2010/main" val="195237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173648" y="2361726"/>
            <a:ext cx="4798092" cy="3858321"/>
          </a:xfrm>
        </p:spPr>
        <p:txBody>
          <a:bodyPr>
            <a:normAutofit/>
          </a:bodyPr>
          <a:lstStyle>
            <a:lvl1pPr marL="512064" indent="-455613">
              <a:lnSpc>
                <a:spcPct val="70000"/>
              </a:lnSpc>
              <a:spcAft>
                <a:spcPts val="2400"/>
              </a:spcAft>
              <a:buClr>
                <a:srgbClr val="5DBD95"/>
              </a:buClr>
              <a:buFont typeface="+mj-lt"/>
              <a:buAutoNum type="arabicPeriod"/>
              <a:tabLst/>
              <a:defRPr sz="1800" b="1"/>
            </a:lvl1pPr>
          </a:lstStyle>
          <a:p>
            <a:pPr lvl="0"/>
            <a:r>
              <a:rPr lang="en-US" dirty="0"/>
              <a:t>Introduction</a:t>
            </a:r>
          </a:p>
        </p:txBody>
      </p:sp>
      <p:sp>
        <p:nvSpPr>
          <p:cNvPr id="10" name="Rectangle 9"/>
          <p:cNvSpPr/>
          <p:nvPr userDrawn="1"/>
        </p:nvSpPr>
        <p:spPr>
          <a:xfrm>
            <a:off x="85060" y="552890"/>
            <a:ext cx="12106940" cy="52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104" y="637957"/>
            <a:ext cx="5105401" cy="51054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173648" y="1874605"/>
            <a:ext cx="5029200" cy="12695"/>
          </a:xfrm>
          <a:prstGeom prst="rect">
            <a:avLst/>
          </a:prstGeom>
        </p:spPr>
      </p:pic>
    </p:spTree>
    <p:extLst>
      <p:ext uri="{BB962C8B-B14F-4D97-AF65-F5344CB8AC3E}">
        <p14:creationId xmlns:p14="http://schemas.microsoft.com/office/powerpoint/2010/main" val="1013129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337300"/>
          </a:xfrm>
          <a:prstGeom prst="rect">
            <a:avLst/>
          </a:prstGeom>
        </p:spPr>
      </p:pic>
      <p:sp>
        <p:nvSpPr>
          <p:cNvPr id="8" name="Text Placeholder 7"/>
          <p:cNvSpPr>
            <a:spLocks noGrp="1"/>
          </p:cNvSpPr>
          <p:nvPr>
            <p:ph type="body" sz="quarter" idx="10" hasCustomPrompt="1"/>
          </p:nvPr>
        </p:nvSpPr>
        <p:spPr>
          <a:xfrm>
            <a:off x="2551113" y="2636874"/>
            <a:ext cx="7283450" cy="1520456"/>
          </a:xfrm>
        </p:spPr>
        <p:txBody>
          <a:bodyPr>
            <a:normAutofit/>
          </a:bodyPr>
          <a:lstStyle>
            <a:lvl1pPr algn="ctr">
              <a:defRPr sz="2100" baseline="0">
                <a:solidFill>
                  <a:schemeClr val="tx1"/>
                </a:solidFill>
              </a:defRPr>
            </a:lvl1pPr>
          </a:lstStyle>
          <a:p>
            <a:pPr lvl="0"/>
            <a:r>
              <a:rPr lang="en-US" dirty="0"/>
              <a:t>This is how a quote would fit into this slide. You can add a customer or analyst logo below.</a:t>
            </a:r>
          </a:p>
        </p:txBody>
      </p:sp>
      <p:sp>
        <p:nvSpPr>
          <p:cNvPr id="10" name="Text Placeholder 9"/>
          <p:cNvSpPr>
            <a:spLocks noGrp="1"/>
          </p:cNvSpPr>
          <p:nvPr>
            <p:ph type="body" sz="quarter" idx="11" hasCustomPrompt="1"/>
          </p:nvPr>
        </p:nvSpPr>
        <p:spPr>
          <a:xfrm>
            <a:off x="2551113" y="4911724"/>
            <a:ext cx="4254500" cy="1031876"/>
          </a:xfrm>
        </p:spPr>
        <p:txBody>
          <a:bodyPr>
            <a:normAutofit/>
          </a:bodyPr>
          <a:lstStyle>
            <a:lvl1pPr>
              <a:lnSpc>
                <a:spcPct val="100000"/>
              </a:lnSpc>
              <a:spcBef>
                <a:spcPts val="0"/>
              </a:spcBef>
              <a:defRPr sz="1600" i="1"/>
            </a:lvl1pPr>
          </a:lstStyle>
          <a:p>
            <a:pPr lvl="0"/>
            <a:r>
              <a:rPr lang="en-US" dirty="0"/>
              <a:t>Name</a:t>
            </a:r>
          </a:p>
          <a:p>
            <a:pPr lvl="0"/>
            <a:r>
              <a:rPr lang="en-US" dirty="0"/>
              <a:t>Title</a:t>
            </a:r>
          </a:p>
          <a:p>
            <a:pPr lvl="0"/>
            <a:r>
              <a:rPr lang="en-US" dirty="0"/>
              <a:t>Company</a:t>
            </a:r>
          </a:p>
        </p:txBody>
      </p:sp>
      <p:sp>
        <p:nvSpPr>
          <p:cNvPr id="14" name="Picture Placeholder 13"/>
          <p:cNvSpPr>
            <a:spLocks noGrp="1"/>
          </p:cNvSpPr>
          <p:nvPr>
            <p:ph type="pic" sz="quarter" idx="12"/>
          </p:nvPr>
        </p:nvSpPr>
        <p:spPr>
          <a:xfrm>
            <a:off x="7038975" y="4911723"/>
            <a:ext cx="2795588" cy="1031877"/>
          </a:xfrm>
        </p:spPr>
        <p:txBody>
          <a:bodyPr/>
          <a:lstStyle/>
          <a:p>
            <a:r>
              <a:rPr lang="en-US"/>
              <a:t>Click icon to add picture</a:t>
            </a:r>
          </a:p>
        </p:txBody>
      </p:sp>
    </p:spTree>
    <p:extLst>
      <p:ext uri="{BB962C8B-B14F-4D97-AF65-F5344CB8AC3E}">
        <p14:creationId xmlns:p14="http://schemas.microsoft.com/office/powerpoint/2010/main" val="1217322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7" name="Rectangle 3"/>
          <p:cNvSpPr>
            <a:spLocks noChangeArrowheads="1"/>
          </p:cNvSpPr>
          <p:nvPr userDrawn="1"/>
        </p:nvSpPr>
        <p:spPr bwMode="auto">
          <a:xfrm>
            <a:off x="342665" y="876360"/>
            <a:ext cx="11331884" cy="4816133"/>
          </a:xfrm>
          <a:prstGeom prst="rect">
            <a:avLst/>
          </a:prstGeom>
          <a:noFill/>
          <a:ln w="9525">
            <a:noFill/>
            <a:miter lim="800000"/>
            <a:headEnd/>
            <a:tailEnd/>
          </a:ln>
        </p:spPr>
        <p:txBody>
          <a:bodyPr wrap="square" lIns="0" tIns="228600" rIns="0" bIns="0">
            <a:noAutofit/>
          </a:bodyPr>
          <a:lstStyle/>
          <a:p>
            <a:pPr>
              <a:lnSpc>
                <a:spcPts val="2200"/>
              </a:lnSpc>
            </a:pPr>
            <a:r>
              <a:rPr lang="en-US" sz="1500" b="1" dirty="0">
                <a:latin typeface="Arial" charset="0"/>
                <a:ea typeface="Arial" charset="0"/>
                <a:cs typeface="Arial" charset="0"/>
              </a:rPr>
              <a:t>FORWARD-LOOKING STATEMENTS: </a:t>
            </a:r>
            <a:r>
              <a:rPr lang="en-US" sz="1500" b="0" dirty="0">
                <a:latin typeface="Arial" charset="0"/>
                <a:ea typeface="Arial" charset="0"/>
                <a:cs typeface="Arial" charset="0"/>
              </a:rPr>
              <a:t>This Presentation may contain certain statements that may constitute forward-looking statements. These forward-looking statements may include statements regarding future product releases, future functionality, expected revenues, cash flows, growth prospects, installed base of customers, the launch of new products and other statements that are not historical fact. These forward-looking statements are based on currently available competitive, financial and economic data together with management's views and assumptions regarding future events and business performance at the time the statements are made and are subject to risks and uncertainties. Actual results may differ materially from those expressed or implied in the forward-looking statements. Such risks and uncertainties include but are not limited to changes in the demand for Epicor's products; the timely availability and market acceptance of new products and upgrades; the impact of competitive products and pricing; changes in the overall economic and financial condition of our markets or customers; and other factors. As a result of these factors the business or prospects expected by Epicor may not occur. Epicor undertakes no obligation to revise or update publicly any forward-looking statements.</a:t>
            </a:r>
          </a:p>
        </p:txBody>
      </p:sp>
      <p:sp>
        <p:nvSpPr>
          <p:cNvPr id="4" name="Title 1"/>
          <p:cNvSpPr>
            <a:spLocks noGrp="1"/>
          </p:cNvSpPr>
          <p:nvPr>
            <p:ph type="title" hasCustomPrompt="1"/>
          </p:nvPr>
        </p:nvSpPr>
        <p:spPr>
          <a:xfrm>
            <a:off x="344423" y="106319"/>
            <a:ext cx="9703343" cy="844002"/>
          </a:xfrm>
        </p:spPr>
        <p:txBody>
          <a:bodyPr/>
          <a:lstStyle/>
          <a:p>
            <a:r>
              <a:rPr lang="en-US" dirty="0"/>
              <a:t>Safe Harbor Statement</a:t>
            </a:r>
          </a:p>
        </p:txBody>
      </p:sp>
    </p:spTree>
    <p:extLst>
      <p:ext uri="{BB962C8B-B14F-4D97-AF65-F5344CB8AC3E}">
        <p14:creationId xmlns:p14="http://schemas.microsoft.com/office/powerpoint/2010/main" val="91028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665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7065" cy="6858000"/>
          </a:xfrm>
          <a:prstGeom prst="rect">
            <a:avLst/>
          </a:prstGeom>
        </p:spPr>
      </p:pic>
    </p:spTree>
    <p:extLst>
      <p:ext uri="{BB962C8B-B14F-4D97-AF65-F5344CB8AC3E}">
        <p14:creationId xmlns:p14="http://schemas.microsoft.com/office/powerpoint/2010/main" val="69947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526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994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72143"/>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788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160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2890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499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8350" cy="6858000"/>
          </a:xfrm>
          <a:prstGeom prst="rect">
            <a:avLst/>
          </a:prstGeom>
        </p:spPr>
      </p:pic>
      <p:sp>
        <p:nvSpPr>
          <p:cNvPr id="2" name="Title 1"/>
          <p:cNvSpPr>
            <a:spLocks noGrp="1"/>
          </p:cNvSpPr>
          <p:nvPr>
            <p:ph type="title" hasCustomPrompt="1"/>
          </p:nvPr>
        </p:nvSpPr>
        <p:spPr>
          <a:xfrm>
            <a:off x="185774" y="3498115"/>
            <a:ext cx="11807752" cy="702856"/>
          </a:xfrm>
        </p:spPr>
        <p:txBody>
          <a:bodyPr anchor="ctr">
            <a:normAutofit/>
          </a:bodyPr>
          <a:lstStyle>
            <a:lvl1pPr algn="ctr">
              <a:defRPr sz="3800">
                <a:solidFill>
                  <a:schemeClr val="bg1"/>
                </a:solidFill>
              </a:defRPr>
            </a:lvl1pPr>
          </a:lstStyle>
          <a:p>
            <a:r>
              <a:rPr lang="en-US" dirty="0"/>
              <a:t>Section 1 Title</a:t>
            </a:r>
          </a:p>
        </p:txBody>
      </p:sp>
    </p:spTree>
    <p:extLst>
      <p:ext uri="{BB962C8B-B14F-4D97-AF65-F5344CB8AC3E}">
        <p14:creationId xmlns:p14="http://schemas.microsoft.com/office/powerpoint/2010/main" val="264392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72143"/>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498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477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1881797"/>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5320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8350" cy="6858000"/>
          </a:xfrm>
          <a:prstGeom prst="rect">
            <a:avLst/>
          </a:prstGeom>
        </p:spPr>
      </p:pic>
      <p:sp>
        <p:nvSpPr>
          <p:cNvPr id="2" name="Title 1"/>
          <p:cNvSpPr>
            <a:spLocks noGrp="1"/>
          </p:cNvSpPr>
          <p:nvPr>
            <p:ph type="title" hasCustomPrompt="1"/>
          </p:nvPr>
        </p:nvSpPr>
        <p:spPr>
          <a:xfrm>
            <a:off x="185774" y="3498115"/>
            <a:ext cx="11807752" cy="702856"/>
          </a:xfrm>
        </p:spPr>
        <p:txBody>
          <a:bodyPr anchor="ctr">
            <a:normAutofit/>
          </a:bodyPr>
          <a:lstStyle>
            <a:lvl1pPr algn="ctr">
              <a:defRPr sz="3800">
                <a:solidFill>
                  <a:schemeClr val="bg1"/>
                </a:solidFill>
              </a:defRPr>
            </a:lvl1pPr>
          </a:lstStyle>
          <a:p>
            <a:r>
              <a:rPr lang="en-US" dirty="0"/>
              <a:t>Section 2 Title</a:t>
            </a:r>
          </a:p>
        </p:txBody>
      </p:sp>
    </p:spTree>
    <p:extLst>
      <p:ext uri="{BB962C8B-B14F-4D97-AF65-F5344CB8AC3E}">
        <p14:creationId xmlns:p14="http://schemas.microsoft.com/office/powerpoint/2010/main" val="115950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3" y="0"/>
            <a:ext cx="12187065" cy="6857999"/>
          </a:xfrm>
          <a:prstGeom prst="rect">
            <a:avLst/>
          </a:prstGeom>
        </p:spPr>
      </p:pic>
      <p:sp>
        <p:nvSpPr>
          <p:cNvPr id="2" name="Title 1"/>
          <p:cNvSpPr>
            <a:spLocks noGrp="1"/>
          </p:cNvSpPr>
          <p:nvPr>
            <p:ph type="title" hasCustomPrompt="1"/>
          </p:nvPr>
        </p:nvSpPr>
        <p:spPr>
          <a:xfrm>
            <a:off x="185774" y="3498115"/>
            <a:ext cx="11807752" cy="702856"/>
          </a:xfrm>
        </p:spPr>
        <p:txBody>
          <a:bodyPr anchor="ctr">
            <a:normAutofit/>
          </a:bodyPr>
          <a:lstStyle>
            <a:lvl1pPr algn="ctr">
              <a:defRPr sz="3800">
                <a:solidFill>
                  <a:schemeClr val="bg1"/>
                </a:solidFill>
              </a:defRPr>
            </a:lvl1pPr>
          </a:lstStyle>
          <a:p>
            <a:r>
              <a:rPr lang="en-US" dirty="0"/>
              <a:t>Section 3 Title</a:t>
            </a:r>
          </a:p>
        </p:txBody>
      </p:sp>
    </p:spTree>
    <p:extLst>
      <p:ext uri="{BB962C8B-B14F-4D97-AF65-F5344CB8AC3E}">
        <p14:creationId xmlns:p14="http://schemas.microsoft.com/office/powerpoint/2010/main" val="1872320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3" y="0"/>
            <a:ext cx="12187065" cy="6857999"/>
          </a:xfrm>
          <a:prstGeom prst="rect">
            <a:avLst/>
          </a:prstGeom>
        </p:spPr>
      </p:pic>
      <p:sp>
        <p:nvSpPr>
          <p:cNvPr id="2" name="Title 1"/>
          <p:cNvSpPr>
            <a:spLocks noGrp="1"/>
          </p:cNvSpPr>
          <p:nvPr>
            <p:ph type="title" hasCustomPrompt="1"/>
          </p:nvPr>
        </p:nvSpPr>
        <p:spPr>
          <a:xfrm>
            <a:off x="185774" y="3498115"/>
            <a:ext cx="11807752" cy="702856"/>
          </a:xfrm>
        </p:spPr>
        <p:txBody>
          <a:bodyPr anchor="ctr">
            <a:normAutofit/>
          </a:bodyPr>
          <a:lstStyle>
            <a:lvl1pPr algn="ctr">
              <a:defRPr sz="3800">
                <a:solidFill>
                  <a:schemeClr val="bg1"/>
                </a:solidFill>
              </a:defRPr>
            </a:lvl1pPr>
          </a:lstStyle>
          <a:p>
            <a:r>
              <a:rPr lang="en-US" dirty="0"/>
              <a:t>Section 4 Title</a:t>
            </a:r>
          </a:p>
        </p:txBody>
      </p:sp>
    </p:spTree>
    <p:extLst>
      <p:ext uri="{BB962C8B-B14F-4D97-AF65-F5344CB8AC3E}">
        <p14:creationId xmlns:p14="http://schemas.microsoft.com/office/powerpoint/2010/main" val="99147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3" y="0"/>
            <a:ext cx="12187065" cy="6857999"/>
          </a:xfrm>
          <a:prstGeom prst="rect">
            <a:avLst/>
          </a:prstGeom>
        </p:spPr>
      </p:pic>
      <p:sp>
        <p:nvSpPr>
          <p:cNvPr id="2" name="Title 1"/>
          <p:cNvSpPr>
            <a:spLocks noGrp="1"/>
          </p:cNvSpPr>
          <p:nvPr>
            <p:ph type="title" hasCustomPrompt="1"/>
          </p:nvPr>
        </p:nvSpPr>
        <p:spPr>
          <a:xfrm>
            <a:off x="185774" y="3498115"/>
            <a:ext cx="11807752" cy="702856"/>
          </a:xfrm>
        </p:spPr>
        <p:txBody>
          <a:bodyPr anchor="ctr">
            <a:normAutofit/>
          </a:bodyPr>
          <a:lstStyle>
            <a:lvl1pPr algn="ctr">
              <a:defRPr sz="3800">
                <a:solidFill>
                  <a:schemeClr val="bg1"/>
                </a:solidFill>
              </a:defRPr>
            </a:lvl1pPr>
          </a:lstStyle>
          <a:p>
            <a:r>
              <a:rPr lang="en-US" dirty="0"/>
              <a:t>Section 5 Title</a:t>
            </a:r>
          </a:p>
        </p:txBody>
      </p:sp>
    </p:spTree>
    <p:extLst>
      <p:ext uri="{BB962C8B-B14F-4D97-AF65-F5344CB8AC3E}">
        <p14:creationId xmlns:p14="http://schemas.microsoft.com/office/powerpoint/2010/main" val="175056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6">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3" y="0"/>
            <a:ext cx="12187065" cy="6857999"/>
          </a:xfrm>
          <a:prstGeom prst="rect">
            <a:avLst/>
          </a:prstGeom>
        </p:spPr>
      </p:pic>
      <p:sp>
        <p:nvSpPr>
          <p:cNvPr id="2" name="Title 1"/>
          <p:cNvSpPr>
            <a:spLocks noGrp="1"/>
          </p:cNvSpPr>
          <p:nvPr>
            <p:ph type="title" hasCustomPrompt="1"/>
          </p:nvPr>
        </p:nvSpPr>
        <p:spPr>
          <a:xfrm>
            <a:off x="185774" y="3498115"/>
            <a:ext cx="11807752" cy="702856"/>
          </a:xfrm>
        </p:spPr>
        <p:txBody>
          <a:bodyPr anchor="ctr">
            <a:normAutofit/>
          </a:bodyPr>
          <a:lstStyle>
            <a:lvl1pPr algn="ctr">
              <a:defRPr sz="3800">
                <a:solidFill>
                  <a:schemeClr val="bg1"/>
                </a:solidFill>
              </a:defRPr>
            </a:lvl1pPr>
          </a:lstStyle>
          <a:p>
            <a:r>
              <a:rPr lang="en-US" dirty="0"/>
              <a:t>Section 6 Title</a:t>
            </a:r>
          </a:p>
        </p:txBody>
      </p:sp>
    </p:spTree>
    <p:extLst>
      <p:ext uri="{BB962C8B-B14F-4D97-AF65-F5344CB8AC3E}">
        <p14:creationId xmlns:p14="http://schemas.microsoft.com/office/powerpoint/2010/main" val="72004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n-US"/>
              <a:t>Click to edit Master title style</a:t>
            </a:r>
            <a:endParaRPr lang="en-US" dirty="0"/>
          </a:p>
        </p:txBody>
      </p:sp>
      <p:sp>
        <p:nvSpPr>
          <p:cNvPr id="6" name="Text Placeholder 2"/>
          <p:cNvSpPr>
            <a:spLocks noGrp="1"/>
          </p:cNvSpPr>
          <p:nvPr>
            <p:ph idx="1"/>
          </p:nvPr>
        </p:nvSpPr>
        <p:spPr>
          <a:xfrm>
            <a:off x="344424" y="1181313"/>
            <a:ext cx="11623458" cy="5091896"/>
          </a:xfrm>
          <a:prstGeom prst="rect">
            <a:avLst/>
          </a:prstGeom>
        </p:spPr>
        <p:txBody>
          <a:bodyPr vert="horz" lIns="91440" tIns="45720" rIns="91440" bIns="45720" rtlCol="0">
            <a:normAutofit/>
          </a:bodyPr>
          <a:lstStyle>
            <a:lvl1pPr marL="231775" indent="-231775">
              <a:buClr>
                <a:srgbClr val="5DBD95"/>
              </a:buClr>
              <a:buSzPct val="135000"/>
              <a:buFont typeface="Arial" charset="0"/>
              <a:buChar char="•"/>
              <a:tabLst/>
              <a:defRPr/>
            </a:lvl1pPr>
            <a:lvl2pPr marL="349250" indent="231775">
              <a:tabLst/>
              <a:defRPr/>
            </a:lvl2pPr>
            <a:lvl3pPr marL="920750" indent="-233363">
              <a:tabLst/>
              <a:defRPr i="1"/>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48903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4424" y="106319"/>
            <a:ext cx="11623458" cy="8440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44424" y="1224907"/>
            <a:ext cx="11623458" cy="50398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8" name="Rectangle 7"/>
          <p:cNvSpPr/>
          <p:nvPr/>
        </p:nvSpPr>
        <p:spPr>
          <a:xfrm flipV="1">
            <a:off x="344424" y="873603"/>
            <a:ext cx="11623458" cy="45719"/>
          </a:xfrm>
          <a:prstGeom prst="rect">
            <a:avLst/>
          </a:prstGeom>
          <a:solidFill>
            <a:srgbClr val="5DBD95"/>
          </a:solidFill>
          <a:ln>
            <a:solidFill>
              <a:srgbClr val="5DBD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0" y="6336389"/>
            <a:ext cx="12192000" cy="526775"/>
          </a:xfrm>
          <a:prstGeom prst="rect">
            <a:avLst/>
          </a:prstGeom>
        </p:spPr>
      </p:pic>
      <p:sp>
        <p:nvSpPr>
          <p:cNvPr id="11" name="TextBox 10"/>
          <p:cNvSpPr txBox="1"/>
          <p:nvPr/>
        </p:nvSpPr>
        <p:spPr>
          <a:xfrm>
            <a:off x="9421204" y="6606840"/>
            <a:ext cx="1701210" cy="184666"/>
          </a:xfrm>
          <a:prstGeom prst="rect">
            <a:avLst/>
          </a:prstGeom>
          <a:noFill/>
        </p:spPr>
        <p:txBody>
          <a:bodyPr wrap="square" rtlCol="0" anchor="b">
            <a:spAutoFit/>
          </a:bodyPr>
          <a:lstStyle/>
          <a:p>
            <a:pPr algn="r"/>
            <a:r>
              <a:rPr lang="en-US" sz="600" dirty="0">
                <a:solidFill>
                  <a:schemeClr val="bg1"/>
                </a:solidFill>
                <a:latin typeface="+mn-lt"/>
                <a:ea typeface="Arial" charset="0"/>
                <a:cs typeface="Arial" charset="0"/>
              </a:rPr>
              <a:t>© Epicor Software Corporation</a:t>
            </a:r>
          </a:p>
        </p:txBody>
      </p:sp>
    </p:spTree>
    <p:extLst>
      <p:ext uri="{BB962C8B-B14F-4D97-AF65-F5344CB8AC3E}">
        <p14:creationId xmlns:p14="http://schemas.microsoft.com/office/powerpoint/2010/main" val="1094694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63" r:id="rId7"/>
    <p:sldLayoutId id="2147483664" r:id="rId8"/>
    <p:sldLayoutId id="2147483654" r:id="rId9"/>
    <p:sldLayoutId id="2147483667" r:id="rId10"/>
    <p:sldLayoutId id="2147483668" r:id="rId11"/>
    <p:sldLayoutId id="2147483669" r:id="rId12"/>
    <p:sldLayoutId id="2147483670" r:id="rId13"/>
    <p:sldLayoutId id="2147483674" r:id="rId14"/>
    <p:sldLayoutId id="2147483652" r:id="rId15"/>
    <p:sldLayoutId id="2147483676" r:id="rId16"/>
    <p:sldLayoutId id="2147483673" r:id="rId17"/>
    <p:sldLayoutId id="2147483672" r:id="rId18"/>
    <p:sldLayoutId id="2147483671" r:id="rId19"/>
    <p:sldLayoutId id="2147483655" r:id="rId20"/>
    <p:sldLayoutId id="2147483666" r:id="rId21"/>
    <p:sldLayoutId id="2147483658" r:id="rId22"/>
    <p:sldLayoutId id="2147483665" r:id="rId23"/>
    <p:sldLayoutId id="2147483679" r:id="rId24"/>
    <p:sldLayoutId id="2147483681" r:id="rId25"/>
    <p:sldLayoutId id="2147483682" r:id="rId26"/>
    <p:sldLayoutId id="2147483683" r:id="rId27"/>
    <p:sldLayoutId id="2147483684" r:id="rId28"/>
    <p:sldLayoutId id="2147483685" r:id="rId29"/>
    <p:sldLayoutId id="2147483686" r:id="rId30"/>
    <p:sldLayoutId id="2147483687" r:id="rId31"/>
    <p:sldLayoutId id="2147483689" r:id="rId32"/>
  </p:sldLayoutIdLst>
  <p:txStyles>
    <p:titleStyle>
      <a:lvl1pPr algn="l" defTabSz="914400" rtl="0" eaLnBrk="1" latinLnBrk="0" hangingPunct="1">
        <a:lnSpc>
          <a:spcPct val="90000"/>
        </a:lnSpc>
        <a:spcBef>
          <a:spcPct val="0"/>
        </a:spcBef>
        <a:buNone/>
        <a:defRPr sz="3000" b="1" i="0"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600" kern="1200">
          <a:solidFill>
            <a:schemeClr val="tx1"/>
          </a:solidFill>
          <a:latin typeface="Arial" charset="0"/>
          <a:ea typeface="Arial" charset="0"/>
          <a:cs typeface="Arial" charset="0"/>
        </a:defRPr>
      </a:lvl1pPr>
      <a:lvl2pPr marL="9525" indent="285750" algn="l" defTabSz="914400" rtl="0" eaLnBrk="1" latinLnBrk="0" hangingPunct="1">
        <a:lnSpc>
          <a:spcPct val="90000"/>
        </a:lnSpc>
        <a:spcBef>
          <a:spcPts val="500"/>
        </a:spcBef>
        <a:buClr>
          <a:srgbClr val="5DBD95"/>
        </a:buClr>
        <a:buSzPct val="135000"/>
        <a:buFont typeface="Arial" charset="0"/>
        <a:buChar char="•"/>
        <a:tabLst/>
        <a:defRPr sz="2200" kern="1200">
          <a:solidFill>
            <a:schemeClr val="tx1"/>
          </a:solidFill>
          <a:latin typeface="Arial" charset="0"/>
          <a:ea typeface="Arial" charset="0"/>
          <a:cs typeface="Arial" charset="0"/>
        </a:defRPr>
      </a:lvl2pPr>
      <a:lvl3pPr marL="803275" indent="-285750" algn="l" defTabSz="914400" rtl="0" eaLnBrk="1" latinLnBrk="0" hangingPunct="1">
        <a:lnSpc>
          <a:spcPct val="90000"/>
        </a:lnSpc>
        <a:spcBef>
          <a:spcPts val="500"/>
        </a:spcBef>
        <a:buClr>
          <a:srgbClr val="5DBD95"/>
        </a:buClr>
        <a:buSzPct val="135000"/>
        <a:buFont typeface="Arial"/>
        <a:buChar char="•"/>
        <a:tabLst/>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blogs.technet.com/b/nanoserver/archive/2015/11/16/native-binary-scanning-tool-nanoserverapiscan-exe-for-nano-server.aspx" TargetMode="External"/><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hyperlink" Target="http://www.microsoft.com/en-us/download/details.aspx?id=4267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hyperlink" Target="http://blogs.technet.com/b/nanoserver/archive/2015/11/18/installing-windows-server-apps-on-nano-server.aspx"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hyperlink" Target="https://www.firegiant.com/wix/appx/" TargetMode="External"/><Relationship Id="rId5" Type="http://schemas.openxmlformats.org/officeDocument/2006/relationships/hyperlink" Target="mailto:nanoserver@Microsoft.com" TargetMode="External"/><Relationship Id="rId4" Type="http://schemas.openxmlformats.org/officeDocument/2006/relationships/hyperlink" Target="http://blogs.technet.com/b/nanoserver/archive/2015/11/19/hands-on-packaging-and-installing-your-first-windows-server-apps-on-nano-server.aspx"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mailto:nanoserver@microsoft.com"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hyperlink" Target="https://windowsserver.uservoice.com/forums/295047-general-feedbac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hyperlink" Target="https://github.com/docker/docker" TargetMode="External"/><Relationship Id="rId5" Type="http://schemas.openxmlformats.org/officeDocument/2006/relationships/hyperlink" Target="https://github.com/Microsoft/Virtualization-Documentation" TargetMode="External"/><Relationship Id="rId4" Type="http://schemas.openxmlformats.org/officeDocument/2006/relationships/hyperlink" Target="http://aka.ms/containers/foru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Setting the Stage: The Application Platform in Windows Server 2016</a:t>
            </a:r>
          </a:p>
        </p:txBody>
      </p:sp>
      <p:sp>
        <p:nvSpPr>
          <p:cNvPr id="3" name="Subtitle 2"/>
          <p:cNvSpPr>
            <a:spLocks noGrp="1"/>
          </p:cNvSpPr>
          <p:nvPr>
            <p:ph type="subTitle" idx="1"/>
          </p:nvPr>
        </p:nvSpPr>
        <p:spPr/>
        <p:txBody>
          <a:bodyPr/>
          <a:lstStyle/>
          <a:p>
            <a:r>
              <a:rPr lang="en-US" dirty="0"/>
              <a:t>Brent Stineman</a:t>
            </a:r>
          </a:p>
          <a:p>
            <a:r>
              <a:rPr lang="en-US" dirty="0"/>
              <a:t>@</a:t>
            </a:r>
            <a:r>
              <a:rPr lang="en-US" dirty="0" err="1"/>
              <a:t>brentcodemonkey</a:t>
            </a:r>
            <a:endParaRPr lang="en-US" dirty="0"/>
          </a:p>
        </p:txBody>
      </p:sp>
      <p:sp>
        <p:nvSpPr>
          <p:cNvPr id="4" name="Text Placeholder 3"/>
          <p:cNvSpPr>
            <a:spLocks noGrp="1"/>
          </p:cNvSpPr>
          <p:nvPr>
            <p:ph type="body" sz="quarter" idx="10"/>
          </p:nvPr>
        </p:nvSpPr>
        <p:spPr/>
        <p:txBody>
          <a:bodyPr/>
          <a:lstStyle/>
          <a:p>
            <a:r>
              <a:rPr lang="en-US" dirty="0"/>
              <a:t>Sr. Engineer, Cloud Specialist</a:t>
            </a:r>
          </a:p>
        </p:txBody>
      </p:sp>
    </p:spTree>
    <p:extLst>
      <p:ext uri="{BB962C8B-B14F-4D97-AF65-F5344CB8AC3E}">
        <p14:creationId xmlns:p14="http://schemas.microsoft.com/office/powerpoint/2010/main" val="14402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4595810"/>
          </a:xfrm>
        </p:spPr>
        <p:txBody>
          <a:bodyPr/>
          <a:lstStyle/>
          <a:p>
            <a:r>
              <a:rPr lang="en-US" sz="2600" dirty="0"/>
              <a:t>Born-in-the-cloud application support</a:t>
            </a:r>
          </a:p>
          <a:p>
            <a:pPr lvl="1"/>
            <a:r>
              <a:rPr lang="en-US" dirty="0"/>
              <a:t>Subset of Win32</a:t>
            </a:r>
          </a:p>
          <a:p>
            <a:pPr lvl="1"/>
            <a:r>
              <a:rPr lang="en-US" dirty="0"/>
              <a:t>.NET Core and ASP.NET Core</a:t>
            </a:r>
          </a:p>
          <a:p>
            <a:pPr lvl="1"/>
            <a:r>
              <a:rPr lang="en-US" dirty="0"/>
              <a:t>PowerShell Desired State Configuration (DSC)</a:t>
            </a:r>
          </a:p>
          <a:p>
            <a:pPr lvl="1"/>
            <a:r>
              <a:rPr lang="en-US" dirty="0" err="1"/>
              <a:t>PackageManagement</a:t>
            </a:r>
            <a:r>
              <a:rPr lang="en-US" dirty="0"/>
              <a:t> (aka </a:t>
            </a:r>
            <a:r>
              <a:rPr lang="en-US" dirty="0" err="1"/>
              <a:t>OneGet</a:t>
            </a:r>
            <a:r>
              <a:rPr lang="en-US" dirty="0"/>
              <a:t>)</a:t>
            </a:r>
          </a:p>
          <a:p>
            <a:pPr lvl="1"/>
            <a:r>
              <a:rPr lang="en-US" dirty="0"/>
              <a:t>Open Source Application Frameworks</a:t>
            </a:r>
          </a:p>
          <a:p>
            <a:pPr lvl="1"/>
            <a:endParaRPr lang="en-US" sz="1961" dirty="0"/>
          </a:p>
          <a:p>
            <a:r>
              <a:rPr lang="en-US" sz="2600" dirty="0"/>
              <a:t>Available as OS everywhere</a:t>
            </a:r>
          </a:p>
          <a:p>
            <a:pPr lvl="1"/>
            <a:r>
              <a:rPr lang="en-US" dirty="0"/>
              <a:t>Host OS for physical hardware</a:t>
            </a:r>
          </a:p>
          <a:p>
            <a:pPr lvl="1"/>
            <a:r>
              <a:rPr lang="en-US" dirty="0"/>
              <a:t>Guest OS in a VM</a:t>
            </a:r>
          </a:p>
          <a:p>
            <a:pPr lvl="1"/>
            <a:r>
              <a:rPr lang="en-US" dirty="0"/>
              <a:t>Windows Server Containers</a:t>
            </a:r>
          </a:p>
          <a:p>
            <a:pPr lvl="1"/>
            <a:r>
              <a:rPr lang="en-US" dirty="0"/>
              <a:t>Hyper-V Containers</a:t>
            </a:r>
          </a:p>
        </p:txBody>
      </p:sp>
      <p:sp>
        <p:nvSpPr>
          <p:cNvPr id="2" name="Title 1"/>
          <p:cNvSpPr>
            <a:spLocks noGrp="1"/>
          </p:cNvSpPr>
          <p:nvPr>
            <p:ph type="title"/>
          </p:nvPr>
        </p:nvSpPr>
        <p:spPr/>
        <p:txBody>
          <a:bodyPr>
            <a:normAutofit/>
          </a:bodyPr>
          <a:lstStyle/>
          <a:p>
            <a:r>
              <a:rPr lang="en-US" sz="2600" dirty="0"/>
              <a:t>Nano Server: Cloud Application platform</a:t>
            </a:r>
          </a:p>
        </p:txBody>
      </p:sp>
      <p:sp>
        <p:nvSpPr>
          <p:cNvPr id="4" name="Oval 3"/>
          <p:cNvSpPr/>
          <p:nvPr/>
        </p:nvSpPr>
        <p:spPr bwMode="auto">
          <a:xfrm>
            <a:off x="12072165" y="59752"/>
            <a:ext cx="74702" cy="823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95"/>
          <p:cNvSpPr>
            <a:spLocks/>
          </p:cNvSpPr>
          <p:nvPr/>
        </p:nvSpPr>
        <p:spPr bwMode="auto">
          <a:xfrm flipH="1">
            <a:off x="6578006" y="1118727"/>
            <a:ext cx="4765336" cy="29294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3">
              <a:lumMod val="75000"/>
              <a:alpha val="57000"/>
            </a:schemeClr>
          </a:solidFill>
          <a:ln w="12700">
            <a:noFill/>
          </a:ln>
          <a:extLst/>
        </p:spPr>
        <p:txBody>
          <a:bodyPr vert="horz" wrap="square" lIns="91375" tIns="45688" rIns="91375" bIns="45688" numCol="1" anchor="t" anchorCtr="0" compatLnSpc="1">
            <a:prstTxWarp prst="textNoShape">
              <a:avLst/>
            </a:prstTxWarp>
          </a:bodyPr>
          <a:lstStyle/>
          <a:p>
            <a:pPr defTabSz="913524">
              <a:defRPr/>
            </a:pPr>
            <a:endParaRPr lang="en-US" sz="2346" kern="0" dirty="0">
              <a:solidFill>
                <a:srgbClr val="000000"/>
              </a:solidFill>
              <a:latin typeface="Segoe UI Light" panose="020B0502040204020203" pitchFamily="34" charset="0"/>
              <a:cs typeface="Segoe UI Light" panose="020B0502040204020203" pitchFamily="34" charset="0"/>
            </a:endParaRPr>
          </a:p>
        </p:txBody>
      </p:sp>
      <p:sp>
        <p:nvSpPr>
          <p:cNvPr id="7" name="Freeform 95"/>
          <p:cNvSpPr>
            <a:spLocks/>
          </p:cNvSpPr>
          <p:nvPr/>
        </p:nvSpPr>
        <p:spPr bwMode="auto">
          <a:xfrm flipH="1">
            <a:off x="8753228" y="3090841"/>
            <a:ext cx="2934342" cy="183765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3">
              <a:lumMod val="75000"/>
            </a:schemeClr>
          </a:solidFill>
          <a:ln w="12700">
            <a:noFill/>
          </a:ln>
          <a:extLst/>
        </p:spPr>
        <p:txBody>
          <a:bodyPr vert="horz" wrap="square" lIns="91375" tIns="45688" rIns="91375" bIns="45688" numCol="1" anchor="t" anchorCtr="0" compatLnSpc="1">
            <a:prstTxWarp prst="textNoShape">
              <a:avLst/>
            </a:prstTxWarp>
          </a:bodyPr>
          <a:lstStyle/>
          <a:p>
            <a:pPr defTabSz="913524">
              <a:defRPr/>
            </a:pPr>
            <a:endParaRPr lang="en-US" sz="2346" kern="0" dirty="0">
              <a:solidFill>
                <a:srgbClr val="000000"/>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3"/>
          <a:stretch>
            <a:fillRect/>
          </a:stretch>
        </p:blipFill>
        <p:spPr>
          <a:xfrm>
            <a:off x="6217255" y="1664514"/>
            <a:ext cx="5349817" cy="5349817"/>
          </a:xfrm>
          <a:prstGeom prst="rect">
            <a:avLst/>
          </a:prstGeom>
        </p:spPr>
      </p:pic>
      <p:sp>
        <p:nvSpPr>
          <p:cNvPr id="9" name="TextBox 8"/>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46722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403671" y="1189495"/>
            <a:ext cx="6732385" cy="4776179"/>
          </a:xfrm>
        </p:spPr>
        <p:txBody>
          <a:bodyPr/>
          <a:lstStyle/>
          <a:p>
            <a:r>
              <a:rPr lang="en-US" sz="2600" dirty="0"/>
              <a:t>Nano Server has a full developer experience, unlike Server Core</a:t>
            </a:r>
          </a:p>
          <a:p>
            <a:endParaRPr lang="en-US" sz="2600" dirty="0"/>
          </a:p>
          <a:p>
            <a:r>
              <a:rPr lang="en-US" sz="2600" dirty="0"/>
              <a:t>Windows SDK &amp; Visual Studio 2015 target Nano Server</a:t>
            </a:r>
          </a:p>
          <a:p>
            <a:endParaRPr lang="en-US" sz="2600" dirty="0"/>
          </a:p>
          <a:p>
            <a:r>
              <a:rPr lang="en-US" sz="2600" dirty="0"/>
              <a:t>Rich design-time experience </a:t>
            </a:r>
          </a:p>
          <a:p>
            <a:pPr marL="336145" lvl="1" indent="0">
              <a:buNone/>
            </a:pPr>
            <a:r>
              <a:rPr lang="en-US" dirty="0"/>
              <a:t>Project template, full IntelliSense, error squiggles, etc.</a:t>
            </a:r>
          </a:p>
          <a:p>
            <a:endParaRPr lang="en-US" sz="2600" dirty="0"/>
          </a:p>
          <a:p>
            <a:r>
              <a:rPr lang="en-US" sz="2600" dirty="0"/>
              <a:t>Full remote debugging experience</a:t>
            </a:r>
          </a:p>
        </p:txBody>
      </p:sp>
      <p:sp>
        <p:nvSpPr>
          <p:cNvPr id="2" name="Title 1"/>
          <p:cNvSpPr>
            <a:spLocks noGrp="1"/>
          </p:cNvSpPr>
          <p:nvPr>
            <p:ph type="title"/>
          </p:nvPr>
        </p:nvSpPr>
        <p:spPr/>
        <p:txBody>
          <a:bodyPr>
            <a:normAutofit/>
          </a:bodyPr>
          <a:lstStyle/>
          <a:p>
            <a:r>
              <a:rPr lang="en-US" sz="2600" dirty="0"/>
              <a:t>Nano Server: Developer Experience</a:t>
            </a:r>
          </a:p>
        </p:txBody>
      </p:sp>
      <p:pic>
        <p:nvPicPr>
          <p:cNvPr id="4" name="Picture 3"/>
          <p:cNvPicPr>
            <a:picLocks noChangeAspect="1"/>
          </p:cNvPicPr>
          <p:nvPr/>
        </p:nvPicPr>
        <p:blipFill>
          <a:blip r:embed="rId3"/>
          <a:stretch>
            <a:fillRect/>
          </a:stretch>
        </p:blipFill>
        <p:spPr>
          <a:xfrm>
            <a:off x="-6368" y="4038914"/>
            <a:ext cx="5410039" cy="2310072"/>
          </a:xfrm>
          <a:prstGeom prst="rect">
            <a:avLst/>
          </a:prstGeom>
        </p:spPr>
      </p:pic>
      <p:pic>
        <p:nvPicPr>
          <p:cNvPr id="5" name="Picture 4"/>
          <p:cNvPicPr>
            <a:picLocks noChangeAspect="1"/>
          </p:cNvPicPr>
          <p:nvPr/>
        </p:nvPicPr>
        <p:blipFill>
          <a:blip r:embed="rId4"/>
          <a:stretch>
            <a:fillRect/>
          </a:stretch>
        </p:blipFill>
        <p:spPr>
          <a:xfrm>
            <a:off x="269302" y="1574028"/>
            <a:ext cx="4911310" cy="1796420"/>
          </a:xfrm>
          <a:prstGeom prst="rect">
            <a:avLst/>
          </a:prstGeom>
        </p:spPr>
      </p:pic>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88536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4961" y="4259024"/>
            <a:ext cx="4392268" cy="1676160"/>
          </a:xfrm>
          <a:prstGeom prst="rect">
            <a:avLst/>
          </a:prstGeom>
          <a:solidFill>
            <a:schemeClr val="bg2"/>
          </a:solidFill>
          <a:ln>
            <a:solidFill>
              <a:schemeClr val="accent3">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a:p>
            <a:pPr algn="ctr"/>
            <a:r>
              <a:rPr lang="en-US" dirty="0">
                <a:solidFill>
                  <a:srgbClr val="FFFFFF"/>
                </a:solidFill>
              </a:rPr>
              <a:t>Physical, Virtual, Containers</a:t>
            </a:r>
          </a:p>
        </p:txBody>
      </p:sp>
      <p:sp>
        <p:nvSpPr>
          <p:cNvPr id="11" name="Content Placeholder 10"/>
          <p:cNvSpPr>
            <a:spLocks noGrp="1"/>
          </p:cNvSpPr>
          <p:nvPr>
            <p:ph type="body" sz="quarter" idx="10"/>
          </p:nvPr>
        </p:nvSpPr>
        <p:spPr>
          <a:xfrm>
            <a:off x="5274277" y="1189495"/>
            <a:ext cx="6648485" cy="3382464"/>
          </a:xfrm>
          <a:prstGeom prst="rect">
            <a:avLst/>
          </a:prstGeom>
        </p:spPr>
        <p:txBody>
          <a:bodyPr/>
          <a:lstStyle/>
          <a:p>
            <a:r>
              <a:rPr lang="en-US" sz="2600" dirty="0"/>
              <a:t>Deep refactoring</a:t>
            </a:r>
          </a:p>
          <a:p>
            <a:endParaRPr lang="en-US" sz="2600" dirty="0"/>
          </a:p>
          <a:p>
            <a:r>
              <a:rPr lang="en-US" sz="2600" dirty="0"/>
              <a:t>Client stack for RDS</a:t>
            </a:r>
          </a:p>
          <a:p>
            <a:endParaRPr lang="en-US" sz="2600" dirty="0"/>
          </a:p>
          <a:p>
            <a:r>
              <a:rPr lang="en-US" sz="2600" dirty="0"/>
              <a:t>Developers target Nano Server</a:t>
            </a:r>
          </a:p>
          <a:p>
            <a:endParaRPr lang="en-US" sz="2600" dirty="0"/>
          </a:p>
          <a:p>
            <a:r>
              <a:rPr lang="en-US" sz="2600" dirty="0"/>
              <a:t>Deploy to Physical, Virtual or Containers</a:t>
            </a:r>
          </a:p>
        </p:txBody>
      </p:sp>
      <p:sp>
        <p:nvSpPr>
          <p:cNvPr id="4" name="Title 3"/>
          <p:cNvSpPr>
            <a:spLocks noGrp="1"/>
          </p:cNvSpPr>
          <p:nvPr>
            <p:ph type="title"/>
          </p:nvPr>
        </p:nvSpPr>
        <p:spPr/>
        <p:txBody>
          <a:bodyPr/>
          <a:lstStyle/>
          <a:p>
            <a:r>
              <a:rPr lang="en-US" dirty="0"/>
              <a:t>Server Application Development</a:t>
            </a:r>
          </a:p>
        </p:txBody>
      </p:sp>
      <p:sp>
        <p:nvSpPr>
          <p:cNvPr id="5" name="Rectangle 4"/>
          <p:cNvSpPr/>
          <p:nvPr/>
        </p:nvSpPr>
        <p:spPr>
          <a:xfrm>
            <a:off x="536922" y="5369651"/>
            <a:ext cx="4118930" cy="263913"/>
          </a:xfrm>
          <a:prstGeom prst="rect">
            <a:avLst/>
          </a:prstGeom>
          <a:solidFill>
            <a:schemeClr val="accent3">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Nano Server</a:t>
            </a:r>
          </a:p>
        </p:txBody>
      </p:sp>
      <p:sp>
        <p:nvSpPr>
          <p:cNvPr id="6" name="Rectangle 5"/>
          <p:cNvSpPr/>
          <p:nvPr/>
        </p:nvSpPr>
        <p:spPr>
          <a:xfrm>
            <a:off x="536923" y="4427108"/>
            <a:ext cx="4090653" cy="801165"/>
          </a:xfrm>
          <a:prstGeom prst="rect">
            <a:avLst/>
          </a:prstGeom>
          <a:solidFill>
            <a:schemeClr val="accent3">
              <a:lumMod val="5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Server Core</a:t>
            </a:r>
          </a:p>
        </p:txBody>
      </p:sp>
      <p:sp>
        <p:nvSpPr>
          <p:cNvPr id="8" name="Rectangle 7"/>
          <p:cNvSpPr/>
          <p:nvPr/>
        </p:nvSpPr>
        <p:spPr>
          <a:xfrm>
            <a:off x="536923" y="2532585"/>
            <a:ext cx="4111071" cy="161332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(aka Server w/a Desktop </a:t>
            </a:r>
            <a:r>
              <a:rPr lang="en-US" dirty="0" err="1">
                <a:solidFill>
                  <a:schemeClr val="tx1"/>
                </a:solidFill>
              </a:rPr>
              <a:t>Exp</a:t>
            </a:r>
            <a:r>
              <a:rPr lang="en-US" dirty="0">
                <a:solidFill>
                  <a:schemeClr val="tx1"/>
                </a:solidFill>
              </a:rPr>
              <a:t>)</a:t>
            </a:r>
          </a:p>
          <a:p>
            <a:pPr algn="ctr"/>
            <a:r>
              <a:rPr lang="en-US" dirty="0">
                <a:solidFill>
                  <a:schemeClr val="tx1"/>
                </a:solidFill>
              </a:rPr>
              <a:t>(Aka Full Server)</a:t>
            </a:r>
          </a:p>
        </p:txBody>
      </p:sp>
      <p:sp>
        <p:nvSpPr>
          <p:cNvPr id="9" name="Rectangle 8"/>
          <p:cNvSpPr/>
          <p:nvPr/>
        </p:nvSpPr>
        <p:spPr>
          <a:xfrm>
            <a:off x="2676500" y="1789691"/>
            <a:ext cx="1971494" cy="64078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Local Admin Tools</a:t>
            </a:r>
          </a:p>
        </p:txBody>
      </p:sp>
      <p:sp>
        <p:nvSpPr>
          <p:cNvPr id="13" name="Rectangle 12"/>
          <p:cNvSpPr/>
          <p:nvPr/>
        </p:nvSpPr>
        <p:spPr>
          <a:xfrm>
            <a:off x="536923" y="1789691"/>
            <a:ext cx="2073599" cy="64078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Remote Desktop Server</a:t>
            </a:r>
          </a:p>
        </p:txBody>
      </p:sp>
      <p:grpSp>
        <p:nvGrpSpPr>
          <p:cNvPr id="7" name="Group 6"/>
          <p:cNvGrpSpPr/>
          <p:nvPr/>
        </p:nvGrpSpPr>
        <p:grpSpPr>
          <a:xfrm>
            <a:off x="1762804" y="2594504"/>
            <a:ext cx="1718148" cy="1551410"/>
            <a:chOff x="8885237" y="2659061"/>
            <a:chExt cx="1752600" cy="1582519"/>
          </a:xfrm>
        </p:grpSpPr>
        <p:sp>
          <p:nvSpPr>
            <p:cNvPr id="2" name="Donut 1"/>
            <p:cNvSpPr/>
            <p:nvPr/>
          </p:nvSpPr>
          <p:spPr bwMode="auto">
            <a:xfrm>
              <a:off x="8885237" y="2659061"/>
              <a:ext cx="1752600" cy="1582519"/>
            </a:xfrm>
            <a:prstGeom prst="donut">
              <a:avLst>
                <a:gd name="adj" fmla="val 965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Diagonal Stripe 2"/>
            <p:cNvSpPr/>
            <p:nvPr/>
          </p:nvSpPr>
          <p:spPr bwMode="auto">
            <a:xfrm>
              <a:off x="9190567" y="2961656"/>
              <a:ext cx="1280146" cy="1087633"/>
            </a:xfrm>
            <a:prstGeom prst="diagStripe">
              <a:avLst>
                <a:gd name="adj" fmla="val 78771"/>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Oval 13"/>
          <p:cNvSpPr/>
          <p:nvPr/>
        </p:nvSpPr>
        <p:spPr bwMode="auto">
          <a:xfrm>
            <a:off x="12072165" y="59752"/>
            <a:ext cx="74702" cy="823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263243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8" grpId="0" animBg="1"/>
      <p:bldP spid="9"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4774640"/>
          </a:xfrm>
        </p:spPr>
        <p:txBody>
          <a:bodyPr/>
          <a:lstStyle/>
          <a:p>
            <a:r>
              <a:rPr lang="en-US" sz="2600" dirty="0"/>
              <a:t>Say hello to Reverse Forwarders!</a:t>
            </a:r>
          </a:p>
          <a:p>
            <a:endParaRPr lang="en-US" sz="1600" dirty="0"/>
          </a:p>
          <a:p>
            <a:r>
              <a:rPr lang="en-US" sz="2600" dirty="0"/>
              <a:t>A missing DLL will result in your code failing to run</a:t>
            </a:r>
          </a:p>
          <a:p>
            <a:endParaRPr lang="en-US" sz="1600" dirty="0"/>
          </a:p>
          <a:p>
            <a:r>
              <a:rPr lang="en-US" sz="2600" dirty="0"/>
              <a:t>Provide a way to run existing code without recompiling code for Nano Server</a:t>
            </a:r>
          </a:p>
          <a:p>
            <a:endParaRPr lang="en-US" sz="1600" dirty="0"/>
          </a:p>
          <a:p>
            <a:pPr lvl="1" indent="0">
              <a:buNone/>
            </a:pPr>
            <a:r>
              <a:rPr lang="en-US" dirty="0"/>
              <a:t>With Reverse Forwarders, your code will load and API calls in those DLLs will either result in</a:t>
            </a:r>
          </a:p>
          <a:p>
            <a:pPr lvl="2"/>
            <a:r>
              <a:rPr lang="en-US" dirty="0"/>
              <a:t>API call succeeding if the API is in the Nano Server boundary</a:t>
            </a:r>
          </a:p>
          <a:p>
            <a:pPr lvl="2"/>
            <a:r>
              <a:rPr lang="en-US" dirty="0"/>
              <a:t>Return of “Not Implemented exception” if it is not within the Nano Server boundary</a:t>
            </a:r>
          </a:p>
          <a:p>
            <a:pPr lvl="2"/>
            <a:endParaRPr lang="en-US" dirty="0"/>
          </a:p>
          <a:p>
            <a:pPr algn="ctr"/>
            <a:r>
              <a:rPr lang="en-US" sz="2800" dirty="0"/>
              <a:t>Does not eliminate the need to refactor code to what is available in Nano Server</a:t>
            </a:r>
          </a:p>
        </p:txBody>
      </p:sp>
      <p:sp>
        <p:nvSpPr>
          <p:cNvPr id="3" name="Title 2"/>
          <p:cNvSpPr>
            <a:spLocks noGrp="1"/>
          </p:cNvSpPr>
          <p:nvPr>
            <p:ph type="title"/>
          </p:nvPr>
        </p:nvSpPr>
        <p:spPr/>
        <p:txBody>
          <a:bodyPr/>
          <a:lstStyle/>
          <a:p>
            <a:r>
              <a:rPr lang="en-US" dirty="0"/>
              <a:t>Porting Existing Apps to Nano Server</a:t>
            </a:r>
          </a:p>
        </p:txBody>
      </p:sp>
      <p:sp>
        <p:nvSpPr>
          <p:cNvPr id="5" name="Oval 4"/>
          <p:cNvSpPr/>
          <p:nvPr/>
        </p:nvSpPr>
        <p:spPr bwMode="auto">
          <a:xfrm>
            <a:off x="12072165" y="59752"/>
            <a:ext cx="74702" cy="823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709341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1789208"/>
          </a:xfrm>
        </p:spPr>
        <p:txBody>
          <a:bodyPr/>
          <a:lstStyle/>
          <a:p>
            <a:r>
              <a:rPr lang="en-US" sz="2600" dirty="0"/>
              <a:t>Optional package that can be included in a Nano Server image when needed in TP4 and earlier</a:t>
            </a:r>
          </a:p>
          <a:p>
            <a:endParaRPr lang="en-US" sz="2600" dirty="0"/>
          </a:p>
          <a:p>
            <a:r>
              <a:rPr lang="en-US" sz="2600" dirty="0"/>
              <a:t>Available reverse forwarders include: </a:t>
            </a:r>
          </a:p>
        </p:txBody>
      </p:sp>
      <p:sp>
        <p:nvSpPr>
          <p:cNvPr id="3" name="Title 2"/>
          <p:cNvSpPr>
            <a:spLocks noGrp="1"/>
          </p:cNvSpPr>
          <p:nvPr>
            <p:ph type="title"/>
          </p:nvPr>
        </p:nvSpPr>
        <p:spPr/>
        <p:txBody>
          <a:bodyPr>
            <a:normAutofit/>
          </a:bodyPr>
          <a:lstStyle/>
          <a:p>
            <a:r>
              <a:rPr lang="en-US" sz="2600" dirty="0"/>
              <a:t>Reverse Forwarders</a:t>
            </a:r>
          </a:p>
        </p:txBody>
      </p:sp>
      <p:sp>
        <p:nvSpPr>
          <p:cNvPr id="8" name="Oval 7"/>
          <p:cNvSpPr/>
          <p:nvPr/>
        </p:nvSpPr>
        <p:spPr bwMode="auto">
          <a:xfrm>
            <a:off x="12072165" y="59752"/>
            <a:ext cx="74702" cy="823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p:cNvSpPr txBox="1">
            <a:spLocks/>
          </p:cNvSpPr>
          <p:nvPr/>
        </p:nvSpPr>
        <p:spPr>
          <a:xfrm>
            <a:off x="2645703" y="2894631"/>
            <a:ext cx="3660401" cy="40914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353" dirty="0">
                <a:solidFill>
                  <a:schemeClr val="tx1"/>
                </a:solidFill>
              </a:rPr>
              <a:t>advapi32.dll </a:t>
            </a:r>
          </a:p>
          <a:p>
            <a:pPr lvl="1"/>
            <a:r>
              <a:rPr lang="en-US" sz="2353" dirty="0">
                <a:solidFill>
                  <a:schemeClr val="tx1"/>
                </a:solidFill>
              </a:rPr>
              <a:t>comctl32.dll</a:t>
            </a:r>
          </a:p>
          <a:p>
            <a:pPr lvl="1"/>
            <a:r>
              <a:rPr lang="en-US" sz="2353" dirty="0">
                <a:solidFill>
                  <a:schemeClr val="tx1"/>
                </a:solidFill>
              </a:rPr>
              <a:t>comdlg32.dll</a:t>
            </a:r>
          </a:p>
          <a:p>
            <a:pPr lvl="1"/>
            <a:r>
              <a:rPr lang="en-US" sz="2353" dirty="0">
                <a:solidFill>
                  <a:schemeClr val="tx1"/>
                </a:solidFill>
              </a:rPr>
              <a:t>gdi32.dll</a:t>
            </a:r>
          </a:p>
          <a:p>
            <a:pPr lvl="1"/>
            <a:r>
              <a:rPr lang="en-US" sz="2353" dirty="0">
                <a:solidFill>
                  <a:schemeClr val="tx1"/>
                </a:solidFill>
              </a:rPr>
              <a:t>kernel32.dll</a:t>
            </a:r>
          </a:p>
          <a:p>
            <a:pPr lvl="1"/>
            <a:r>
              <a:rPr lang="en-US" sz="2353" dirty="0">
                <a:solidFill>
                  <a:schemeClr val="tx1"/>
                </a:solidFill>
              </a:rPr>
              <a:t>ole32.dll</a:t>
            </a:r>
          </a:p>
          <a:p>
            <a:pPr lvl="1"/>
            <a:r>
              <a:rPr lang="en-US" sz="2353" dirty="0">
                <a:solidFill>
                  <a:schemeClr val="tx1"/>
                </a:solidFill>
              </a:rPr>
              <a:t>psapi.dll </a:t>
            </a:r>
          </a:p>
          <a:p>
            <a:pPr lvl="1"/>
            <a:r>
              <a:rPr lang="en-US" sz="2353" dirty="0">
                <a:solidFill>
                  <a:schemeClr val="tx1"/>
                </a:solidFill>
              </a:rPr>
              <a:t>secur32.dll</a:t>
            </a:r>
          </a:p>
          <a:p>
            <a:pPr marL="336145" lvl="1" indent="0">
              <a:buNone/>
            </a:pPr>
            <a:endParaRPr lang="en-US" sz="2353" dirty="0">
              <a:solidFill>
                <a:schemeClr val="tx1"/>
              </a:solidFill>
            </a:endParaRPr>
          </a:p>
          <a:p>
            <a:pPr marL="336145" lvl="1" indent="0">
              <a:buNone/>
            </a:pPr>
            <a:endParaRPr lang="en-US" sz="2353" dirty="0">
              <a:solidFill>
                <a:schemeClr val="tx1"/>
              </a:solidFill>
            </a:endParaRPr>
          </a:p>
        </p:txBody>
      </p:sp>
      <p:sp>
        <p:nvSpPr>
          <p:cNvPr id="10" name="Text Placeholder 3"/>
          <p:cNvSpPr txBox="1">
            <a:spLocks/>
          </p:cNvSpPr>
          <p:nvPr/>
        </p:nvSpPr>
        <p:spPr>
          <a:xfrm>
            <a:off x="6096000" y="2978703"/>
            <a:ext cx="3660401" cy="329485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353" dirty="0">
                <a:solidFill>
                  <a:schemeClr val="tx1"/>
                </a:solidFill>
              </a:rPr>
              <a:t>setupapi.dll</a:t>
            </a:r>
          </a:p>
          <a:p>
            <a:pPr lvl="1"/>
            <a:r>
              <a:rPr lang="en-US" sz="2353" dirty="0">
                <a:solidFill>
                  <a:schemeClr val="tx1"/>
                </a:solidFill>
              </a:rPr>
              <a:t>shell32.dll </a:t>
            </a:r>
          </a:p>
          <a:p>
            <a:pPr lvl="1"/>
            <a:r>
              <a:rPr lang="en-US" sz="2353" dirty="0">
                <a:solidFill>
                  <a:schemeClr val="tx1"/>
                </a:solidFill>
              </a:rPr>
              <a:t>shlwapi.dll </a:t>
            </a:r>
          </a:p>
          <a:p>
            <a:pPr lvl="1"/>
            <a:r>
              <a:rPr lang="en-US" sz="2353" dirty="0">
                <a:solidFill>
                  <a:schemeClr val="tx1"/>
                </a:solidFill>
              </a:rPr>
              <a:t>tdh.dll</a:t>
            </a:r>
          </a:p>
          <a:p>
            <a:pPr lvl="1"/>
            <a:r>
              <a:rPr lang="en-US" sz="2353" dirty="0">
                <a:solidFill>
                  <a:schemeClr val="tx1"/>
                </a:solidFill>
              </a:rPr>
              <a:t>user32.dll</a:t>
            </a:r>
          </a:p>
          <a:p>
            <a:pPr lvl="1"/>
            <a:r>
              <a:rPr lang="en-US" sz="2353" dirty="0">
                <a:solidFill>
                  <a:schemeClr val="tx1"/>
                </a:solidFill>
              </a:rPr>
              <a:t>version.dll </a:t>
            </a:r>
          </a:p>
          <a:p>
            <a:pPr lvl="1"/>
            <a:r>
              <a:rPr lang="en-US" sz="2353" dirty="0">
                <a:solidFill>
                  <a:schemeClr val="tx1"/>
                </a:solidFill>
              </a:rPr>
              <a:t>winmm.dll </a:t>
            </a:r>
          </a:p>
          <a:p>
            <a:pPr lvl="1"/>
            <a:endParaRPr lang="en-US" sz="2353" dirty="0">
              <a:solidFill>
                <a:schemeClr val="tx1"/>
              </a:solidFill>
            </a:endParaRPr>
          </a:p>
        </p:txBody>
      </p:sp>
      <p:sp>
        <p:nvSpPr>
          <p:cNvPr id="7" name="TextBox 6"/>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046916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600" dirty="0"/>
              <a:t>What runs today with Reverse Forwarders?</a:t>
            </a:r>
          </a:p>
        </p:txBody>
      </p:sp>
      <p:sp>
        <p:nvSpPr>
          <p:cNvPr id="4" name="Text Placeholder 3"/>
          <p:cNvSpPr>
            <a:spLocks noGrp="1"/>
          </p:cNvSpPr>
          <p:nvPr>
            <p:ph type="body" sz="quarter" idx="10"/>
          </p:nvPr>
        </p:nvSpPr>
        <p:spPr>
          <a:xfrm>
            <a:off x="1315068" y="1509323"/>
            <a:ext cx="5378548" cy="3557344"/>
          </a:xfrm>
        </p:spPr>
        <p:txBody>
          <a:bodyPr vert="horz" wrap="square" lIns="143428" tIns="89642" rIns="143428" bIns="89642" rtlCol="0">
            <a:spAutoFit/>
          </a:bodyPr>
          <a:lstStyle/>
          <a:p>
            <a:r>
              <a:rPr lang="en-US" dirty="0"/>
              <a:t>Chef</a:t>
            </a:r>
          </a:p>
          <a:p>
            <a:r>
              <a:rPr lang="en-US" dirty="0"/>
              <a:t>PHP</a:t>
            </a:r>
          </a:p>
          <a:p>
            <a:r>
              <a:rPr lang="en-US" dirty="0"/>
              <a:t>Nginx</a:t>
            </a:r>
          </a:p>
          <a:p>
            <a:r>
              <a:rPr lang="en-US" dirty="0"/>
              <a:t>Python 3.5</a:t>
            </a:r>
          </a:p>
          <a:p>
            <a:r>
              <a:rPr lang="en-US" dirty="0"/>
              <a:t>Node.js</a:t>
            </a:r>
          </a:p>
          <a:p>
            <a:r>
              <a:rPr lang="en-US" dirty="0"/>
              <a:t>GO</a:t>
            </a:r>
          </a:p>
        </p:txBody>
      </p:sp>
      <p:sp>
        <p:nvSpPr>
          <p:cNvPr id="2" name="Text Placeholder 1"/>
          <p:cNvSpPr>
            <a:spLocks noGrp="1"/>
          </p:cNvSpPr>
          <p:nvPr>
            <p:ph type="body" sz="quarter" idx="11"/>
          </p:nvPr>
        </p:nvSpPr>
        <p:spPr>
          <a:xfrm>
            <a:off x="6528456" y="1509324"/>
            <a:ext cx="5378548" cy="4057008"/>
          </a:xfrm>
        </p:spPr>
        <p:txBody>
          <a:bodyPr/>
          <a:lstStyle/>
          <a:p>
            <a:r>
              <a:rPr lang="en-US" dirty="0" err="1"/>
              <a:t>Redis</a:t>
            </a:r>
            <a:endParaRPr lang="en-US" dirty="0"/>
          </a:p>
          <a:p>
            <a:r>
              <a:rPr lang="en-US" dirty="0"/>
              <a:t>MySQL</a:t>
            </a:r>
          </a:p>
          <a:p>
            <a:r>
              <a:rPr lang="en-US" dirty="0"/>
              <a:t>OpenSSL</a:t>
            </a:r>
          </a:p>
          <a:p>
            <a:r>
              <a:rPr lang="en-US" dirty="0"/>
              <a:t>Java (</a:t>
            </a:r>
            <a:r>
              <a:rPr lang="en-US" dirty="0" err="1"/>
              <a:t>OpenJDK</a:t>
            </a:r>
            <a:r>
              <a:rPr lang="en-US" dirty="0"/>
              <a:t>)</a:t>
            </a:r>
          </a:p>
          <a:p>
            <a:r>
              <a:rPr lang="en-US" dirty="0"/>
              <a:t>Ruby (2.1.5)</a:t>
            </a:r>
          </a:p>
          <a:p>
            <a:r>
              <a:rPr lang="en-US" dirty="0"/>
              <a:t>SQLite</a:t>
            </a:r>
          </a:p>
          <a:p>
            <a:endParaRPr lang="en-US" dirty="0"/>
          </a:p>
        </p:txBody>
      </p:sp>
      <p:sp>
        <p:nvSpPr>
          <p:cNvPr id="5" name="Oval 4"/>
          <p:cNvSpPr/>
          <p:nvPr/>
        </p:nvSpPr>
        <p:spPr bwMode="auto">
          <a:xfrm>
            <a:off x="12072165" y="59752"/>
            <a:ext cx="74702" cy="8235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5100358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7393" y="1294164"/>
            <a:ext cx="11653523" cy="5356338"/>
          </a:xfrm>
        </p:spPr>
        <p:txBody>
          <a:bodyPr/>
          <a:lstStyle/>
          <a:p>
            <a:r>
              <a:rPr lang="en-US" sz="2600" dirty="0"/>
              <a:t>Use Reverse Forwarders to test your app</a:t>
            </a:r>
          </a:p>
          <a:p>
            <a:endParaRPr lang="en-US" sz="1600" dirty="0"/>
          </a:p>
          <a:p>
            <a:r>
              <a:rPr lang="en-US" sz="2600" dirty="0"/>
              <a:t>For Native code</a:t>
            </a:r>
          </a:p>
          <a:p>
            <a:pPr lvl="1"/>
            <a:r>
              <a:rPr lang="en-US" dirty="0"/>
              <a:t>Use Visual Studio Nano Server project template to create a new Nano Server application</a:t>
            </a:r>
          </a:p>
          <a:p>
            <a:pPr lvl="1"/>
            <a:r>
              <a:rPr lang="en-US" dirty="0"/>
              <a:t>Or, use NanoServerApiScan.exe</a:t>
            </a:r>
          </a:p>
          <a:p>
            <a:pPr lvl="2" indent="0">
              <a:buNone/>
            </a:pPr>
            <a:r>
              <a:rPr lang="en-US" dirty="0">
                <a:hlinkClick r:id="rId3"/>
              </a:rPr>
              <a:t>http://blogs.technet.com/b/nanoserver/archive/2015/11/16/native-binary-scanning-tool-nanoserverapiscan-exe-for-nano-server.aspx</a:t>
            </a:r>
            <a:endParaRPr lang="en-US" dirty="0"/>
          </a:p>
          <a:p>
            <a:endParaRPr lang="en-US" sz="1600" dirty="0"/>
          </a:p>
          <a:p>
            <a:r>
              <a:rPr lang="en-US" sz="2600" dirty="0"/>
              <a:t>For Managed code</a:t>
            </a:r>
          </a:p>
          <a:p>
            <a:pPr lvl="1"/>
            <a:r>
              <a:rPr lang="en-US" dirty="0"/>
              <a:t>Refactor your code to .NET Core</a:t>
            </a:r>
          </a:p>
          <a:p>
            <a:pPr lvl="1"/>
            <a:r>
              <a:rPr lang="en-US" dirty="0"/>
              <a:t>API Portability Analyzer</a:t>
            </a:r>
          </a:p>
          <a:p>
            <a:pPr marL="517525" lvl="2" indent="0">
              <a:buNone/>
            </a:pPr>
            <a:r>
              <a:rPr lang="en-US" dirty="0">
                <a:hlinkClick r:id="rId4"/>
              </a:rPr>
              <a:t>http://www.microsoft.com/en-us/download/details.aspx?id=42678</a:t>
            </a:r>
            <a:endParaRPr lang="en-US" dirty="0"/>
          </a:p>
          <a:p>
            <a:pPr lvl="1"/>
            <a:endParaRPr lang="en-US" dirty="0"/>
          </a:p>
          <a:p>
            <a:pPr marL="336145" lvl="1" indent="0">
              <a:buNone/>
            </a:pPr>
            <a:endParaRPr lang="en-US" dirty="0"/>
          </a:p>
        </p:txBody>
      </p:sp>
      <p:sp>
        <p:nvSpPr>
          <p:cNvPr id="3" name="Title 2"/>
          <p:cNvSpPr>
            <a:spLocks noGrp="1"/>
          </p:cNvSpPr>
          <p:nvPr>
            <p:ph type="title"/>
          </p:nvPr>
        </p:nvSpPr>
        <p:spPr/>
        <p:txBody>
          <a:bodyPr>
            <a:normAutofit/>
          </a:bodyPr>
          <a:lstStyle/>
          <a:p>
            <a:r>
              <a:rPr lang="en-US" sz="2600" dirty="0"/>
              <a:t>Creating/Porting Application to Nano Server</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0332042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674"/>
            <a:ext cx="8964248" cy="2136222"/>
          </a:xfrm>
        </p:spPr>
        <p:txBody>
          <a:bodyPr/>
          <a:lstStyle/>
          <a:p>
            <a:r>
              <a:rPr lang="en-US" i="1" dirty="0"/>
              <a:t>Demo</a:t>
            </a:r>
            <a:br>
              <a:rPr lang="en-US" dirty="0"/>
            </a:br>
            <a:r>
              <a:rPr lang="en-US" dirty="0"/>
              <a:t>	</a:t>
            </a:r>
            <a:r>
              <a:rPr lang="en-US" dirty="0" err="1"/>
              <a:t>APIScan</a:t>
            </a:r>
            <a:endParaRPr lang="en-US" dirty="0"/>
          </a:p>
        </p:txBody>
      </p:sp>
      <p:sp>
        <p:nvSpPr>
          <p:cNvPr id="5" name="Text Placeholder 4"/>
          <p:cNvSpPr>
            <a:spLocks noGrp="1"/>
          </p:cNvSpPr>
          <p:nvPr>
            <p:ph type="body" sz="quarter" idx="12"/>
          </p:nvPr>
        </p:nvSpPr>
        <p:spPr/>
        <p:txBody>
          <a:bodyPr/>
          <a:lstStyle/>
          <a:p>
            <a:endParaRPr lang="en-US" dirty="0"/>
          </a:p>
        </p:txBody>
      </p:sp>
      <p:sp>
        <p:nvSpPr>
          <p:cNvPr id="2" name="TextBox 1"/>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732641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82191"/>
            <a:ext cx="12192000" cy="702856"/>
          </a:xfrm>
          <a:solidFill>
            <a:schemeClr val="bg2">
              <a:lumMod val="65000"/>
              <a:alpha val="30000"/>
            </a:schemeClr>
          </a:solidFill>
        </p:spPr>
        <p:txBody>
          <a:bodyPr>
            <a:noAutofit/>
          </a:bodyPr>
          <a:lstStyle/>
          <a:p>
            <a:r>
              <a:rPr lang="en-US" sz="4800" dirty="0"/>
              <a:t>Containers and Nano Server</a:t>
            </a:r>
          </a:p>
        </p:txBody>
      </p:sp>
    </p:spTree>
    <p:extLst>
      <p:ext uri="{BB962C8B-B14F-4D97-AF65-F5344CB8AC3E}">
        <p14:creationId xmlns:p14="http://schemas.microsoft.com/office/powerpoint/2010/main" val="831737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16260" y="990026"/>
            <a:ext cx="4037457" cy="448212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75000"/>
                    <a:lumOff val="25000"/>
                  </a:schemeClr>
                </a:solidFill>
                <a:ea typeface="Segoe UI" pitchFamily="34" charset="0"/>
                <a:cs typeface="Segoe UI" pitchFamily="34" charset="0"/>
              </a:rPr>
              <a:t>Container Host</a:t>
            </a:r>
          </a:p>
        </p:txBody>
      </p:sp>
      <p:sp>
        <p:nvSpPr>
          <p:cNvPr id="4" name="Rectangle 3"/>
          <p:cNvSpPr/>
          <p:nvPr/>
        </p:nvSpPr>
        <p:spPr bwMode="auto">
          <a:xfrm>
            <a:off x="3113472" y="2706302"/>
            <a:ext cx="1788997" cy="265550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Container Management</a:t>
            </a:r>
          </a:p>
        </p:txBody>
      </p:sp>
      <p:sp>
        <p:nvSpPr>
          <p:cNvPr id="2" name="Title 1"/>
          <p:cNvSpPr>
            <a:spLocks noGrp="1"/>
          </p:cNvSpPr>
          <p:nvPr>
            <p:ph type="title"/>
          </p:nvPr>
        </p:nvSpPr>
        <p:spPr>
          <a:xfrm>
            <a:off x="269241" y="239155"/>
            <a:ext cx="11655840" cy="899537"/>
          </a:xfrm>
        </p:spPr>
        <p:txBody>
          <a:bodyPr>
            <a:normAutofit/>
          </a:bodyPr>
          <a:lstStyle/>
          <a:p>
            <a:r>
              <a:rPr lang="en-US" sz="2600" dirty="0"/>
              <a:t>Windows Server Containers</a:t>
            </a:r>
          </a:p>
        </p:txBody>
      </p:sp>
      <p:sp>
        <p:nvSpPr>
          <p:cNvPr id="3" name="Rectangle 2"/>
          <p:cNvSpPr/>
          <p:nvPr/>
        </p:nvSpPr>
        <p:spPr bwMode="auto">
          <a:xfrm>
            <a:off x="1016261" y="5523779"/>
            <a:ext cx="10010077" cy="770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262875" y="4428479"/>
            <a:ext cx="1495204" cy="821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262877" y="3495148"/>
            <a:ext cx="1495203" cy="821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199575" y="3081684"/>
            <a:ext cx="2838679" cy="228012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75000"/>
                    <a:lumOff val="25000"/>
                  </a:schemeClr>
                </a:solidFill>
                <a:ea typeface="Segoe UI" pitchFamily="34" charset="0"/>
                <a:cs typeface="Segoe UI" pitchFamily="34" charset="0"/>
              </a:rPr>
              <a:t>Windows Server Container</a:t>
            </a:r>
          </a:p>
        </p:txBody>
      </p:sp>
      <p:sp>
        <p:nvSpPr>
          <p:cNvPr id="10" name="Rectangle 9"/>
          <p:cNvSpPr/>
          <p:nvPr/>
        </p:nvSpPr>
        <p:spPr bwMode="auto">
          <a:xfrm>
            <a:off x="5358388" y="4202215"/>
            <a:ext cx="1150101" cy="82172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rPr>
              <a:t>System Processes</a:t>
            </a:r>
          </a:p>
        </p:txBody>
      </p:sp>
      <p:sp>
        <p:nvSpPr>
          <p:cNvPr id="11" name="Rectangle 10"/>
          <p:cNvSpPr/>
          <p:nvPr/>
        </p:nvSpPr>
        <p:spPr bwMode="auto">
          <a:xfrm>
            <a:off x="6703912" y="4202215"/>
            <a:ext cx="1144963" cy="82172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rPr>
              <a:t>Application Processes</a:t>
            </a:r>
          </a:p>
        </p:txBody>
      </p:sp>
      <p:sp>
        <p:nvSpPr>
          <p:cNvPr id="23" name="Rectangle 22"/>
          <p:cNvSpPr/>
          <p:nvPr/>
        </p:nvSpPr>
        <p:spPr bwMode="auto">
          <a:xfrm>
            <a:off x="1165663" y="1625663"/>
            <a:ext cx="1788997" cy="37361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System Processes</a:t>
            </a:r>
          </a:p>
        </p:txBody>
      </p:sp>
      <p:sp>
        <p:nvSpPr>
          <p:cNvPr id="24" name="Rectangle 23"/>
          <p:cNvSpPr/>
          <p:nvPr/>
        </p:nvSpPr>
        <p:spPr bwMode="auto">
          <a:xfrm>
            <a:off x="1312561" y="2372684"/>
            <a:ext cx="149520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312560" y="3132620"/>
            <a:ext cx="1495203" cy="564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6" name="Rectangle 25"/>
          <p:cNvSpPr/>
          <p:nvPr/>
        </p:nvSpPr>
        <p:spPr bwMode="auto">
          <a:xfrm>
            <a:off x="1312559" y="3859304"/>
            <a:ext cx="1495203" cy="577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Event Manager…</a:t>
            </a:r>
          </a:p>
        </p:txBody>
      </p:sp>
      <p:sp>
        <p:nvSpPr>
          <p:cNvPr id="27" name="Rectangle 26"/>
          <p:cNvSpPr/>
          <p:nvPr/>
        </p:nvSpPr>
        <p:spPr bwMode="auto">
          <a:xfrm>
            <a:off x="1310785" y="4598633"/>
            <a:ext cx="1495203" cy="577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gradFill>
                  <a:gsLst>
                    <a:gs pos="0">
                      <a:srgbClr val="FFFFFF"/>
                    </a:gs>
                    <a:gs pos="100000">
                      <a:srgbClr val="FFFFFF"/>
                    </a:gs>
                  </a:gsLst>
                  <a:lin ang="5400000" scaled="0"/>
                </a:gradFill>
                <a:ea typeface="Segoe UI" pitchFamily="34" charset="0"/>
                <a:cs typeface="Segoe UI" pitchFamily="34" charset="0"/>
              </a:rPr>
              <a:t>Etc</a:t>
            </a:r>
            <a:r>
              <a:rPr lang="en-US" sz="1372" dirty="0">
                <a:gradFill>
                  <a:gsLst>
                    <a:gs pos="0">
                      <a:srgbClr val="FFFFFF"/>
                    </a:gs>
                    <a:gs pos="100000">
                      <a:srgbClr val="FFFFFF"/>
                    </a:gs>
                  </a:gsLst>
                  <a:lin ang="5400000" scaled="0"/>
                </a:gradFill>
                <a:ea typeface="Segoe UI" pitchFamily="34" charset="0"/>
                <a:cs typeface="Segoe UI" pitchFamily="34" charset="0"/>
              </a:rPr>
              <a:t>…</a:t>
            </a:r>
          </a:p>
        </p:txBody>
      </p:sp>
      <p:sp>
        <p:nvSpPr>
          <p:cNvPr id="28" name="Rectangle 27"/>
          <p:cNvSpPr/>
          <p:nvPr/>
        </p:nvSpPr>
        <p:spPr bwMode="auto">
          <a:xfrm>
            <a:off x="8184113" y="3081683"/>
            <a:ext cx="2838679" cy="227887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75000"/>
                    <a:lumOff val="25000"/>
                  </a:schemeClr>
                </a:solidFill>
                <a:ea typeface="Segoe UI" pitchFamily="34" charset="0"/>
                <a:cs typeface="Segoe UI" pitchFamily="34" charset="0"/>
              </a:rPr>
              <a:t>Windows Server Container</a:t>
            </a:r>
          </a:p>
        </p:txBody>
      </p:sp>
      <p:sp>
        <p:nvSpPr>
          <p:cNvPr id="29" name="Rectangle 28"/>
          <p:cNvSpPr/>
          <p:nvPr/>
        </p:nvSpPr>
        <p:spPr bwMode="auto">
          <a:xfrm>
            <a:off x="8342925" y="4200967"/>
            <a:ext cx="1150101" cy="82172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rPr>
              <a:t>System Processes</a:t>
            </a:r>
          </a:p>
        </p:txBody>
      </p:sp>
      <p:sp>
        <p:nvSpPr>
          <p:cNvPr id="30" name="Rectangle 29"/>
          <p:cNvSpPr/>
          <p:nvPr/>
        </p:nvSpPr>
        <p:spPr bwMode="auto">
          <a:xfrm>
            <a:off x="9688450" y="4200967"/>
            <a:ext cx="1144963" cy="82172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rPr>
              <a:t>Application Processes</a:t>
            </a:r>
          </a:p>
        </p:txBody>
      </p:sp>
      <p:sp>
        <p:nvSpPr>
          <p:cNvPr id="19" name="TextBox 18"/>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689738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806362" y="487"/>
            <a:ext cx="7386207" cy="6345605"/>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18" fontAlgn="base">
              <a:spcBef>
                <a:spcPct val="0"/>
              </a:spcBef>
              <a:spcAft>
                <a:spcPct val="0"/>
              </a:spcAft>
            </a:pPr>
            <a:endParaRPr lang="en-US" sz="2133" dirty="0">
              <a:gradFill>
                <a:gsLst>
                  <a:gs pos="16814">
                    <a:srgbClr val="FFFFFF"/>
                  </a:gs>
                  <a:gs pos="46000">
                    <a:srgbClr val="FFFFFF"/>
                  </a:gs>
                </a:gsLst>
                <a:lin ang="5400000" scaled="0"/>
              </a:gradFill>
            </a:endParaRPr>
          </a:p>
        </p:txBody>
      </p:sp>
      <p:sp>
        <p:nvSpPr>
          <p:cNvPr id="30" name="Content Placeholder 3"/>
          <p:cNvSpPr txBox="1">
            <a:spLocks/>
          </p:cNvSpPr>
          <p:nvPr/>
        </p:nvSpPr>
        <p:spPr>
          <a:xfrm>
            <a:off x="5016259" y="159484"/>
            <a:ext cx="6973472" cy="48761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bg1"/>
                </a:solidFill>
              </a:rPr>
              <a:t>Develop </a:t>
            </a:r>
            <a:r>
              <a:rPr lang="en-US" sz="2400" dirty="0">
                <a:solidFill>
                  <a:schemeClr val="bg1"/>
                </a:solidFill>
              </a:rPr>
              <a:t>– minimize your dependencies</a:t>
            </a:r>
          </a:p>
          <a:p>
            <a:pPr marL="0" indent="0">
              <a:buNone/>
            </a:pPr>
            <a:endParaRPr lang="en-US" sz="2400" b="1" dirty="0">
              <a:solidFill>
                <a:schemeClr val="bg1"/>
              </a:solidFill>
            </a:endParaRPr>
          </a:p>
          <a:p>
            <a:pPr marL="0" indent="0">
              <a:buNone/>
            </a:pPr>
            <a:r>
              <a:rPr lang="en-US" sz="2400" b="1" dirty="0">
                <a:solidFill>
                  <a:schemeClr val="bg1"/>
                </a:solidFill>
              </a:rPr>
              <a:t>Package</a:t>
            </a:r>
            <a:r>
              <a:rPr lang="en-US" sz="2400" dirty="0">
                <a:solidFill>
                  <a:schemeClr val="bg1"/>
                </a:solidFill>
              </a:rPr>
              <a:t> – know your dependencies</a:t>
            </a:r>
          </a:p>
          <a:p>
            <a:pPr marL="0" indent="0">
              <a:buNone/>
            </a:pPr>
            <a:endParaRPr lang="en-US" sz="2400" b="1" dirty="0">
              <a:solidFill>
                <a:schemeClr val="bg1"/>
              </a:solidFill>
            </a:endParaRPr>
          </a:p>
          <a:p>
            <a:pPr marL="0" indent="0">
              <a:buNone/>
            </a:pPr>
            <a:r>
              <a:rPr lang="en-US" sz="2400" b="1" dirty="0">
                <a:solidFill>
                  <a:schemeClr val="bg1"/>
                </a:solidFill>
              </a:rPr>
              <a:t>Configure </a:t>
            </a:r>
            <a:r>
              <a:rPr lang="en-US" sz="2400" dirty="0">
                <a:solidFill>
                  <a:schemeClr val="bg1"/>
                </a:solidFill>
              </a:rPr>
              <a:t>– use intent based configuration</a:t>
            </a:r>
          </a:p>
          <a:p>
            <a:pPr marL="0" indent="0">
              <a:buNone/>
            </a:pPr>
            <a:endParaRPr lang="en-US" sz="2400" b="1" dirty="0">
              <a:solidFill>
                <a:schemeClr val="bg1"/>
              </a:solidFill>
            </a:endParaRPr>
          </a:p>
          <a:p>
            <a:pPr marL="0" indent="0">
              <a:buNone/>
            </a:pPr>
            <a:r>
              <a:rPr lang="en-US" sz="2400" b="1" dirty="0">
                <a:solidFill>
                  <a:schemeClr val="bg1"/>
                </a:solidFill>
              </a:rPr>
              <a:t>Deploy </a:t>
            </a:r>
            <a:r>
              <a:rPr lang="en-US" sz="2400" dirty="0">
                <a:solidFill>
                  <a:schemeClr val="bg1"/>
                </a:solidFill>
              </a:rPr>
              <a:t>– use modular, componentized deployments</a:t>
            </a:r>
          </a:p>
          <a:p>
            <a:pPr marL="0" indent="0">
              <a:buNone/>
            </a:pPr>
            <a:endParaRPr lang="en-US" sz="2400" b="1" dirty="0">
              <a:solidFill>
                <a:schemeClr val="bg1"/>
              </a:solidFill>
            </a:endParaRPr>
          </a:p>
          <a:p>
            <a:pPr marL="0" indent="0">
              <a:buNone/>
            </a:pPr>
            <a:r>
              <a:rPr lang="en-US" sz="2400" b="1" dirty="0">
                <a:solidFill>
                  <a:schemeClr val="bg1"/>
                </a:solidFill>
              </a:rPr>
              <a:t>Run</a:t>
            </a:r>
            <a:r>
              <a:rPr lang="en-US" sz="2400" dirty="0">
                <a:solidFill>
                  <a:schemeClr val="bg1"/>
                </a:solidFill>
              </a:rPr>
              <a:t> – use physical hosts, VMs, or containers</a:t>
            </a:r>
          </a:p>
          <a:p>
            <a:pPr marL="0" indent="0">
              <a:buNone/>
            </a:pPr>
            <a:endParaRPr lang="en-US" sz="2400" b="1" dirty="0">
              <a:solidFill>
                <a:schemeClr val="bg1"/>
              </a:solidFill>
            </a:endParaRPr>
          </a:p>
          <a:p>
            <a:pPr marL="0" indent="0">
              <a:buNone/>
            </a:pPr>
            <a:r>
              <a:rPr lang="en-US" sz="2400" b="1" dirty="0">
                <a:solidFill>
                  <a:schemeClr val="bg1"/>
                </a:solidFill>
              </a:rPr>
              <a:t>Test </a:t>
            </a:r>
            <a:r>
              <a:rPr lang="en-US" sz="2400" dirty="0">
                <a:solidFill>
                  <a:schemeClr val="bg1"/>
                </a:solidFill>
              </a:rPr>
              <a:t>– use unit tests</a:t>
            </a:r>
          </a:p>
          <a:p>
            <a:pPr marL="0" indent="0">
              <a:buNone/>
            </a:pPr>
            <a:endParaRPr lang="en-US" sz="2400" b="1" dirty="0">
              <a:solidFill>
                <a:schemeClr val="bg1"/>
              </a:solidFill>
            </a:endParaRPr>
          </a:p>
          <a:p>
            <a:pPr marL="0" indent="0">
              <a:buNone/>
            </a:pPr>
            <a:r>
              <a:rPr lang="en-US" sz="2400" b="1" dirty="0">
                <a:solidFill>
                  <a:schemeClr val="bg1"/>
                </a:solidFill>
              </a:rPr>
              <a:t>Secure </a:t>
            </a:r>
            <a:r>
              <a:rPr lang="en-US" sz="2400" dirty="0">
                <a:solidFill>
                  <a:schemeClr val="bg1"/>
                </a:solidFill>
              </a:rPr>
              <a:t>– don’t let security be an after thought or add-on</a:t>
            </a:r>
          </a:p>
        </p:txBody>
      </p:sp>
      <p:sp>
        <p:nvSpPr>
          <p:cNvPr id="6" name="Title 5"/>
          <p:cNvSpPr>
            <a:spLocks noGrp="1"/>
          </p:cNvSpPr>
          <p:nvPr>
            <p:ph type="title"/>
          </p:nvPr>
        </p:nvSpPr>
        <p:spPr>
          <a:xfrm>
            <a:off x="209341" y="106319"/>
            <a:ext cx="11623458" cy="844002"/>
          </a:xfrm>
        </p:spPr>
        <p:txBody>
          <a:bodyPr>
            <a:normAutofit/>
          </a:bodyPr>
          <a:lstStyle/>
          <a:p>
            <a:r>
              <a:rPr lang="en-US" sz="2600" dirty="0"/>
              <a:t>Tenants of Development</a:t>
            </a:r>
          </a:p>
        </p:txBody>
      </p:sp>
      <p:sp>
        <p:nvSpPr>
          <p:cNvPr id="5" name="TextBox 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056071715"/>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217992" y="948027"/>
            <a:ext cx="4653307" cy="484667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75000"/>
                    <a:lumOff val="25000"/>
                  </a:schemeClr>
                </a:solidFill>
                <a:ea typeface="Segoe UI" pitchFamily="34" charset="0"/>
                <a:cs typeface="Segoe UI" pitchFamily="34" charset="0"/>
              </a:rPr>
              <a:t>Container Host</a:t>
            </a:r>
          </a:p>
        </p:txBody>
      </p:sp>
      <p:sp>
        <p:nvSpPr>
          <p:cNvPr id="28" name="Rounded Rectangle 27"/>
          <p:cNvSpPr/>
          <p:nvPr/>
        </p:nvSpPr>
        <p:spPr bwMode="auto">
          <a:xfrm>
            <a:off x="6020702" y="1135608"/>
            <a:ext cx="4759153" cy="4659090"/>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2"/>
                </a:solidFill>
                <a:ea typeface="Segoe UI" pitchFamily="34" charset="0"/>
                <a:cs typeface="Segoe UI" pitchFamily="34" charset="0"/>
              </a:rPr>
              <a:t>Virtual Machine</a:t>
            </a:r>
            <a:br>
              <a:rPr lang="en-US" sz="2353" dirty="0">
                <a:solidFill>
                  <a:schemeClr val="tx2"/>
                </a:solidFill>
                <a:ea typeface="Segoe UI" pitchFamily="34" charset="0"/>
                <a:cs typeface="Segoe UI" pitchFamily="34" charset="0"/>
              </a:rPr>
            </a:br>
            <a:r>
              <a:rPr lang="en-US" sz="1568" i="1" dirty="0">
                <a:solidFill>
                  <a:schemeClr val="tx2"/>
                </a:solidFill>
                <a:ea typeface="Segoe UI" pitchFamily="34" charset="0"/>
                <a:cs typeface="Segoe UI" pitchFamily="34" charset="0"/>
              </a:rPr>
              <a:t>Specifically Optimized To Run a Container</a:t>
            </a:r>
            <a:endParaRPr lang="en-US" sz="2353" i="1" dirty="0">
              <a:solidFill>
                <a:schemeClr val="tx2"/>
              </a:solidFill>
              <a:ea typeface="Segoe UI" pitchFamily="34" charset="0"/>
              <a:cs typeface="Segoe UI" pitchFamily="34" charset="0"/>
            </a:endParaRPr>
          </a:p>
        </p:txBody>
      </p:sp>
      <p:sp>
        <p:nvSpPr>
          <p:cNvPr id="4" name="Rectangle 3"/>
          <p:cNvSpPr/>
          <p:nvPr/>
        </p:nvSpPr>
        <p:spPr bwMode="auto">
          <a:xfrm>
            <a:off x="3930060" y="2141545"/>
            <a:ext cx="1788997" cy="265550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Container Management</a:t>
            </a:r>
          </a:p>
        </p:txBody>
      </p:sp>
      <p:sp>
        <p:nvSpPr>
          <p:cNvPr id="2" name="Title 1"/>
          <p:cNvSpPr>
            <a:spLocks noGrp="1"/>
          </p:cNvSpPr>
          <p:nvPr>
            <p:ph type="title"/>
          </p:nvPr>
        </p:nvSpPr>
        <p:spPr/>
        <p:txBody>
          <a:bodyPr>
            <a:normAutofit/>
          </a:bodyPr>
          <a:lstStyle/>
          <a:p>
            <a:r>
              <a:rPr lang="en-US" sz="2600" dirty="0"/>
              <a:t>Hyper-V Containers</a:t>
            </a:r>
          </a:p>
        </p:txBody>
      </p:sp>
      <p:sp>
        <p:nvSpPr>
          <p:cNvPr id="3" name="Rectangle 2"/>
          <p:cNvSpPr/>
          <p:nvPr/>
        </p:nvSpPr>
        <p:spPr bwMode="auto">
          <a:xfrm>
            <a:off x="1982252" y="4898506"/>
            <a:ext cx="3736805" cy="770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4079463" y="3863722"/>
            <a:ext cx="1495204" cy="821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4079464" y="2930391"/>
            <a:ext cx="1495203" cy="821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1982251" y="1060906"/>
            <a:ext cx="1788997" cy="37361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chemeClr val="tx2"/>
                </a:solidFill>
                <a:ea typeface="Segoe UI" pitchFamily="34" charset="0"/>
                <a:cs typeface="Segoe UI" pitchFamily="34" charset="0"/>
              </a:rPr>
              <a:t>System Processes</a:t>
            </a:r>
          </a:p>
        </p:txBody>
      </p:sp>
      <p:sp>
        <p:nvSpPr>
          <p:cNvPr id="24" name="Rectangle 23"/>
          <p:cNvSpPr/>
          <p:nvPr/>
        </p:nvSpPr>
        <p:spPr bwMode="auto">
          <a:xfrm>
            <a:off x="2129149" y="1807927"/>
            <a:ext cx="149520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2129148" y="2567863"/>
            <a:ext cx="1495203" cy="564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6" name="Rectangle 25"/>
          <p:cNvSpPr/>
          <p:nvPr/>
        </p:nvSpPr>
        <p:spPr bwMode="auto">
          <a:xfrm>
            <a:off x="2129147" y="3294547"/>
            <a:ext cx="1495203" cy="577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Event Manager…</a:t>
            </a:r>
          </a:p>
        </p:txBody>
      </p:sp>
      <p:sp>
        <p:nvSpPr>
          <p:cNvPr id="27" name="Rectangle 26"/>
          <p:cNvSpPr/>
          <p:nvPr/>
        </p:nvSpPr>
        <p:spPr bwMode="auto">
          <a:xfrm>
            <a:off x="2127373" y="4033876"/>
            <a:ext cx="1495203" cy="577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gradFill>
                  <a:gsLst>
                    <a:gs pos="0">
                      <a:srgbClr val="FFFFFF"/>
                    </a:gs>
                    <a:gs pos="100000">
                      <a:srgbClr val="FFFFFF"/>
                    </a:gs>
                  </a:gsLst>
                  <a:lin ang="5400000" scaled="0"/>
                </a:gradFill>
                <a:ea typeface="Segoe UI" pitchFamily="34" charset="0"/>
                <a:cs typeface="Segoe UI" pitchFamily="34" charset="0"/>
              </a:rPr>
              <a:t>Etc</a:t>
            </a:r>
            <a:r>
              <a:rPr lang="en-US" sz="1372" dirty="0">
                <a:gradFill>
                  <a:gsLst>
                    <a:gs pos="0">
                      <a:srgbClr val="FFFFFF"/>
                    </a:gs>
                    <a:gs pos="100000">
                      <a:srgbClr val="FFFFFF"/>
                    </a:gs>
                  </a:gsLst>
                  <a:lin ang="5400000" scaled="0"/>
                </a:gradFill>
                <a:ea typeface="Segoe UI" pitchFamily="34" charset="0"/>
                <a:cs typeface="Segoe UI" pitchFamily="34" charset="0"/>
              </a:rPr>
              <a:t>…</a:t>
            </a:r>
          </a:p>
        </p:txBody>
      </p:sp>
      <p:sp>
        <p:nvSpPr>
          <p:cNvPr id="36" name="Rectangle 35"/>
          <p:cNvSpPr/>
          <p:nvPr/>
        </p:nvSpPr>
        <p:spPr bwMode="auto">
          <a:xfrm>
            <a:off x="1217992" y="5829667"/>
            <a:ext cx="9561864" cy="4743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7" name="Rectangle 36"/>
          <p:cNvSpPr/>
          <p:nvPr/>
        </p:nvSpPr>
        <p:spPr bwMode="auto">
          <a:xfrm>
            <a:off x="6148327" y="2004005"/>
            <a:ext cx="4482124" cy="373510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solidFill>
                  <a:schemeClr val="tx1">
                    <a:lumMod val="75000"/>
                    <a:lumOff val="25000"/>
                  </a:schemeClr>
                </a:solidFill>
                <a:ea typeface="Segoe UI" pitchFamily="34" charset="0"/>
                <a:cs typeface="Segoe UI" pitchFamily="34" charset="0"/>
              </a:rPr>
              <a:t>Hyper-V Container</a:t>
            </a:r>
          </a:p>
        </p:txBody>
      </p:sp>
      <p:sp>
        <p:nvSpPr>
          <p:cNvPr id="38" name="Rectangle 37"/>
          <p:cNvSpPr/>
          <p:nvPr/>
        </p:nvSpPr>
        <p:spPr bwMode="auto">
          <a:xfrm>
            <a:off x="6221870" y="4897340"/>
            <a:ext cx="4333879" cy="77009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39" name="Rectangle 38"/>
          <p:cNvSpPr/>
          <p:nvPr/>
        </p:nvSpPr>
        <p:spPr bwMode="auto">
          <a:xfrm>
            <a:off x="6221870" y="2819263"/>
            <a:ext cx="1345796" cy="9240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Guest Compute Service</a:t>
            </a:r>
          </a:p>
        </p:txBody>
      </p:sp>
      <p:sp>
        <p:nvSpPr>
          <p:cNvPr id="40" name="Rectangle 39"/>
          <p:cNvSpPr/>
          <p:nvPr/>
        </p:nvSpPr>
        <p:spPr bwMode="auto">
          <a:xfrm>
            <a:off x="7717070" y="2595535"/>
            <a:ext cx="2838679" cy="213256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41" name="Rectangle 40"/>
          <p:cNvSpPr/>
          <p:nvPr/>
        </p:nvSpPr>
        <p:spPr bwMode="auto">
          <a:xfrm>
            <a:off x="7875883" y="3600776"/>
            <a:ext cx="1150101" cy="82172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accent3"/>
                </a:solidFill>
              </a:rPr>
              <a:t>System Processes</a:t>
            </a:r>
          </a:p>
        </p:txBody>
      </p:sp>
      <p:sp>
        <p:nvSpPr>
          <p:cNvPr id="42" name="Rectangle 41"/>
          <p:cNvSpPr/>
          <p:nvPr/>
        </p:nvSpPr>
        <p:spPr bwMode="auto">
          <a:xfrm>
            <a:off x="9221407" y="3600776"/>
            <a:ext cx="1144963" cy="82172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accent3"/>
                </a:solidFill>
              </a:rPr>
              <a:t>Application Processes</a:t>
            </a:r>
          </a:p>
        </p:txBody>
      </p:sp>
      <p:sp>
        <p:nvSpPr>
          <p:cNvPr id="46" name="Rectangle 45"/>
          <p:cNvSpPr/>
          <p:nvPr/>
        </p:nvSpPr>
        <p:spPr bwMode="auto">
          <a:xfrm>
            <a:off x="6221870" y="3824045"/>
            <a:ext cx="1345796" cy="9240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Basic System Processes</a:t>
            </a:r>
          </a:p>
        </p:txBody>
      </p:sp>
      <p:sp>
        <p:nvSpPr>
          <p:cNvPr id="22" name="TextBox 21"/>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61350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7222" y="1164054"/>
            <a:ext cx="901709" cy="5026694"/>
          </a:xfrm>
          <a:prstGeom prst="rightBrace">
            <a:avLst>
              <a:gd name="adj1" fmla="val 90955"/>
              <a:gd name="adj2" fmla="val 50542"/>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3">
              <a:solidFill>
                <a:srgbClr val="FFFFFF"/>
              </a:solidFill>
            </a:endParaRPr>
          </a:p>
        </p:txBody>
      </p:sp>
      <p:sp>
        <p:nvSpPr>
          <p:cNvPr id="7" name="Title 6"/>
          <p:cNvSpPr>
            <a:spLocks noGrp="1"/>
          </p:cNvSpPr>
          <p:nvPr>
            <p:ph type="title"/>
          </p:nvPr>
        </p:nvSpPr>
        <p:spPr/>
        <p:txBody>
          <a:bodyPr>
            <a:normAutofit/>
          </a:bodyPr>
          <a:lstStyle/>
          <a:p>
            <a:r>
              <a:rPr lang="en-US" sz="2600" dirty="0"/>
              <a:t>Same Container Images, Same API</a:t>
            </a:r>
          </a:p>
        </p:txBody>
      </p:sp>
      <p:sp>
        <p:nvSpPr>
          <p:cNvPr id="81" name="Rounded Rectangle 1"/>
          <p:cNvSpPr/>
          <p:nvPr/>
        </p:nvSpPr>
        <p:spPr bwMode="auto">
          <a:xfrm>
            <a:off x="9188930" y="2564853"/>
            <a:ext cx="2462370" cy="2298214"/>
          </a:xfrm>
          <a:prstGeom prst="roundRect">
            <a:avLst>
              <a:gd name="adj" fmla="val 0"/>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89541" numCol="1" spcCol="0" rtlCol="0" fromWordArt="0" anchor="b" anchorCtr="0" forceAA="0" compatLnSpc="1">
            <a:prstTxWarp prst="textNoShape">
              <a:avLst/>
            </a:prstTxWarp>
            <a:noAutofit/>
          </a:bodyPr>
          <a:lstStyle/>
          <a:p>
            <a:pPr algn="ctr">
              <a:lnSpc>
                <a:spcPct val="90000"/>
              </a:lnSpc>
              <a:spcAft>
                <a:spcPts val="587"/>
              </a:spcAft>
            </a:pPr>
            <a:r>
              <a:rPr lang="en-US" sz="1763" dirty="0">
                <a:solidFill>
                  <a:srgbClr val="0078D7"/>
                </a:solidFill>
              </a:rPr>
              <a:t>Container Management</a:t>
            </a:r>
          </a:p>
        </p:txBody>
      </p:sp>
      <p:grpSp>
        <p:nvGrpSpPr>
          <p:cNvPr id="63" name="Group 31"/>
          <p:cNvGrpSpPr/>
          <p:nvPr/>
        </p:nvGrpSpPr>
        <p:grpSpPr>
          <a:xfrm>
            <a:off x="9397156" y="2724611"/>
            <a:ext cx="2035635" cy="1343112"/>
            <a:chOff x="6107400" y="845633"/>
            <a:chExt cx="2078812" cy="1371600"/>
          </a:xfrm>
          <a:solidFill>
            <a:srgbClr val="0070C0"/>
          </a:solidFill>
        </p:grpSpPr>
        <p:sp>
          <p:nvSpPr>
            <p:cNvPr id="64" name="Rectangle 63"/>
            <p:cNvSpPr/>
            <p:nvPr/>
          </p:nvSpPr>
          <p:spPr>
            <a:xfrm>
              <a:off x="6107400" y="845633"/>
              <a:ext cx="2078812" cy="13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63" dirty="0">
                  <a:solidFill>
                    <a:srgbClr val="FFFFFF"/>
                  </a:solidFill>
                </a:rPr>
                <a:t>Docker</a:t>
              </a: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862" y="1291188"/>
              <a:ext cx="1956396" cy="672474"/>
            </a:xfrm>
            <a:prstGeom prst="rect">
              <a:avLst/>
            </a:prstGeom>
            <a:grpFill/>
            <a:ln>
              <a:noFill/>
            </a:ln>
          </p:spPr>
        </p:pic>
      </p:grpSp>
      <p:grpSp>
        <p:nvGrpSpPr>
          <p:cNvPr id="18" name="Group 17"/>
          <p:cNvGrpSpPr/>
          <p:nvPr/>
        </p:nvGrpSpPr>
        <p:grpSpPr>
          <a:xfrm>
            <a:off x="508388" y="1130423"/>
            <a:ext cx="2462370" cy="5073976"/>
            <a:chOff x="512106" y="1287462"/>
            <a:chExt cx="2514600" cy="5181600"/>
          </a:xfrm>
        </p:grpSpPr>
        <p:sp>
          <p:nvSpPr>
            <p:cNvPr id="29" name="Rounded Rectangle 10"/>
            <p:cNvSpPr/>
            <p:nvPr/>
          </p:nvSpPr>
          <p:spPr bwMode="auto">
            <a:xfrm>
              <a:off x="512106" y="1287462"/>
              <a:ext cx="2514600" cy="5181600"/>
            </a:xfrm>
            <a:prstGeom prst="round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89541" numCol="1" spcCol="0" rtlCol="0" fromWordArt="0" anchor="b" anchorCtr="0" forceAA="0" compatLnSpc="1">
              <a:prstTxWarp prst="textNoShape">
                <a:avLst/>
              </a:prstTxWarp>
              <a:noAutofit/>
            </a:bodyPr>
            <a:lstStyle/>
            <a:p>
              <a:pPr algn="ctr">
                <a:lnSpc>
                  <a:spcPct val="90000"/>
                </a:lnSpc>
                <a:spcAft>
                  <a:spcPts val="587"/>
                </a:spcAft>
              </a:pPr>
              <a:r>
                <a:rPr lang="en-US" sz="1763" dirty="0">
                  <a:solidFill>
                    <a:srgbClr val="0078D7"/>
                  </a:solidFill>
                </a:rPr>
                <a:t>Windows Container Images</a:t>
              </a:r>
            </a:p>
          </p:txBody>
        </p:sp>
        <p:grpSp>
          <p:nvGrpSpPr>
            <p:cNvPr id="15" name="Group 14"/>
            <p:cNvGrpSpPr/>
            <p:nvPr/>
          </p:nvGrpSpPr>
          <p:grpSpPr>
            <a:xfrm>
              <a:off x="851761" y="4487862"/>
              <a:ext cx="1835291" cy="1051560"/>
              <a:chOff x="-2189679" y="4708937"/>
              <a:chExt cx="1835291" cy="1051560"/>
            </a:xfrm>
          </p:grpSpPr>
          <p:pic>
            <p:nvPicPr>
              <p:cNvPr id="40" name="Picture 39"/>
              <p:cNvPicPr>
                <a:picLocks noChangeAspect="1"/>
              </p:cNvPicPr>
              <p:nvPr/>
            </p:nvPicPr>
            <p:blipFill>
              <a:blip r:embed="rId4"/>
              <a:stretch>
                <a:fillRect/>
              </a:stretch>
            </p:blipFill>
            <p:spPr>
              <a:xfrm>
                <a:off x="-2189679" y="4708937"/>
                <a:ext cx="1835291" cy="1051560"/>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301" y="5037007"/>
                <a:ext cx="1680535" cy="395420"/>
              </a:xfrm>
              <a:prstGeom prst="rect">
                <a:avLst/>
              </a:prstGeom>
            </p:spPr>
          </p:pic>
        </p:grpSp>
        <p:grpSp>
          <p:nvGrpSpPr>
            <p:cNvPr id="12" name="Group 11"/>
            <p:cNvGrpSpPr/>
            <p:nvPr/>
          </p:nvGrpSpPr>
          <p:grpSpPr>
            <a:xfrm>
              <a:off x="851761" y="3085782"/>
              <a:ext cx="1835291" cy="1051560"/>
              <a:chOff x="-2189679" y="3165484"/>
              <a:chExt cx="1835291" cy="1051560"/>
            </a:xfrm>
          </p:grpSpPr>
          <p:pic>
            <p:nvPicPr>
              <p:cNvPr id="38" name="Picture 37"/>
              <p:cNvPicPr>
                <a:picLocks noChangeAspect="1"/>
              </p:cNvPicPr>
              <p:nvPr/>
            </p:nvPicPr>
            <p:blipFill>
              <a:blip r:embed="rId4"/>
              <a:stretch>
                <a:fillRect/>
              </a:stretch>
            </p:blipFill>
            <p:spPr>
              <a:xfrm>
                <a:off x="-2189679" y="3165484"/>
                <a:ext cx="1835291" cy="1051560"/>
              </a:xfrm>
              <a:prstGeom prst="rect">
                <a:avLst/>
              </a:prstGeom>
            </p:spPr>
          </p:pic>
          <p:sp>
            <p:nvSpPr>
              <p:cNvPr id="42" name="Rectangle 41"/>
              <p:cNvSpPr/>
              <p:nvPr/>
            </p:nvSpPr>
            <p:spPr>
              <a:xfrm>
                <a:off x="-2089714" y="3368099"/>
                <a:ext cx="1635360" cy="646331"/>
              </a:xfrm>
              <a:prstGeom prst="rect">
                <a:avLst/>
              </a:prstGeom>
            </p:spPr>
            <p:txBody>
              <a:bodyPr wrap="square">
                <a:spAutoFit/>
              </a:bodyPr>
              <a:lstStyle/>
              <a:p>
                <a:pPr algn="ctr">
                  <a:lnSpc>
                    <a:spcPct val="90000"/>
                  </a:lnSpc>
                </a:pPr>
                <a:r>
                  <a:rPr lang="en-US" sz="1959" b="1" dirty="0">
                    <a:gradFill>
                      <a:gsLst>
                        <a:gs pos="2917">
                          <a:srgbClr val="FFFFFF"/>
                        </a:gs>
                        <a:gs pos="30000">
                          <a:srgbClr val="FFFFFF"/>
                        </a:gs>
                      </a:gsLst>
                      <a:lin ang="5400000" scaled="0"/>
                    </a:gradFill>
                    <a:latin typeface="Segoe UI Light"/>
                  </a:rPr>
                  <a:t>Application</a:t>
                </a:r>
              </a:p>
              <a:p>
                <a:pPr algn="ctr">
                  <a:lnSpc>
                    <a:spcPct val="90000"/>
                  </a:lnSpc>
                </a:pPr>
                <a:r>
                  <a:rPr lang="en-US" sz="1959" b="1" dirty="0">
                    <a:gradFill>
                      <a:gsLst>
                        <a:gs pos="2917">
                          <a:srgbClr val="FFFFFF"/>
                        </a:gs>
                        <a:gs pos="30000">
                          <a:srgbClr val="FFFFFF"/>
                        </a:gs>
                      </a:gsLst>
                      <a:lin ang="5400000" scaled="0"/>
                    </a:gradFill>
                    <a:latin typeface="Segoe UI Light"/>
                  </a:rPr>
                  <a:t>Framework</a:t>
                </a:r>
              </a:p>
            </p:txBody>
          </p:sp>
        </p:grpSp>
        <p:grpSp>
          <p:nvGrpSpPr>
            <p:cNvPr id="13" name="Group 12"/>
            <p:cNvGrpSpPr/>
            <p:nvPr/>
          </p:nvGrpSpPr>
          <p:grpSpPr>
            <a:xfrm>
              <a:off x="851761" y="1683702"/>
              <a:ext cx="1835291" cy="1051560"/>
              <a:chOff x="-2189679" y="1619313"/>
              <a:chExt cx="1835291" cy="1051560"/>
            </a:xfrm>
          </p:grpSpPr>
          <p:pic>
            <p:nvPicPr>
              <p:cNvPr id="11" name="Picture 10"/>
              <p:cNvPicPr>
                <a:picLocks noChangeAspect="1"/>
              </p:cNvPicPr>
              <p:nvPr/>
            </p:nvPicPr>
            <p:blipFill>
              <a:blip r:embed="rId4"/>
              <a:stretch>
                <a:fillRect/>
              </a:stretch>
            </p:blipFill>
            <p:spPr>
              <a:xfrm>
                <a:off x="-2189679" y="1619313"/>
                <a:ext cx="1835291" cy="1051560"/>
              </a:xfrm>
              <a:prstGeom prst="rect">
                <a:avLst/>
              </a:prstGeom>
            </p:spPr>
          </p:pic>
          <p:pic>
            <p:nvPicPr>
              <p:cNvPr id="43" name="Picture 42"/>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555300" y="1842415"/>
                <a:ext cx="566533" cy="605357"/>
              </a:xfrm>
              <a:prstGeom prst="rect">
                <a:avLst/>
              </a:prstGeom>
            </p:spPr>
          </p:pic>
        </p:grpSp>
      </p:grpSp>
      <p:sp>
        <p:nvSpPr>
          <p:cNvPr id="6" name="Rectangle 5"/>
          <p:cNvSpPr/>
          <p:nvPr/>
        </p:nvSpPr>
        <p:spPr bwMode="auto">
          <a:xfrm>
            <a:off x="3858641" y="1130423"/>
            <a:ext cx="4477038" cy="5073976"/>
          </a:xfrm>
          <a:prstGeom prst="rect">
            <a:avLst/>
          </a:prstGeom>
          <a:solidFill>
            <a:srgbClr val="0070C0"/>
          </a:solid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r>
              <a:rPr lang="en-US" sz="2742" dirty="0">
                <a:gradFill>
                  <a:gsLst>
                    <a:gs pos="0">
                      <a:srgbClr val="FFFFFF"/>
                    </a:gs>
                    <a:gs pos="100000">
                      <a:srgbClr val="FFFFFF"/>
                    </a:gs>
                  </a:gsLst>
                  <a:lin ang="5400000" scaled="0"/>
                </a:gradFill>
                <a:ea typeface="Segoe UI" pitchFamily="34" charset="0"/>
                <a:cs typeface="Segoe UI" pitchFamily="34" charset="0"/>
              </a:rPr>
              <a:t>Container Run-Times</a:t>
            </a:r>
          </a:p>
        </p:txBody>
      </p:sp>
      <p:sp>
        <p:nvSpPr>
          <p:cNvPr id="58" name="Rectangle 25"/>
          <p:cNvSpPr/>
          <p:nvPr/>
        </p:nvSpPr>
        <p:spPr>
          <a:xfrm>
            <a:off x="5660889" y="742170"/>
            <a:ext cx="1790815" cy="361661"/>
          </a:xfrm>
          <a:prstGeom prst="rect">
            <a:avLst/>
          </a:prstGeom>
        </p:spPr>
        <p:txBody>
          <a:bodyPr wrap="square">
            <a:spAutoFit/>
          </a:bodyPr>
          <a:lstStyle/>
          <a:p>
            <a:pPr algn="ctr"/>
            <a:endParaRPr lang="en-US" sz="1763" dirty="0">
              <a:solidFill>
                <a:srgbClr val="000000"/>
              </a:solidFill>
              <a:latin typeface="Segoe UI Light" panose="020B0502040204020203" pitchFamily="34" charset="0"/>
              <a:cs typeface="Segoe UI Light" panose="020B0502040204020203" pitchFamily="34" charset="0"/>
            </a:endParaRPr>
          </a:p>
        </p:txBody>
      </p:sp>
      <p:sp>
        <p:nvSpPr>
          <p:cNvPr id="2" name="Rectangle 1"/>
          <p:cNvSpPr/>
          <p:nvPr/>
        </p:nvSpPr>
        <p:spPr bwMode="auto">
          <a:xfrm>
            <a:off x="4920115" y="1767636"/>
            <a:ext cx="2354090" cy="1701274"/>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17"/>
          <p:cNvSpPr txBox="1"/>
          <p:nvPr/>
        </p:nvSpPr>
        <p:spPr>
          <a:xfrm>
            <a:off x="4920115" y="1787673"/>
            <a:ext cx="2354090" cy="533450"/>
          </a:xfrm>
          <a:prstGeom prst="rect">
            <a:avLst/>
          </a:prstGeom>
          <a:noFill/>
        </p:spPr>
        <p:txBody>
          <a:bodyPr wrap="square" lIns="179081" tIns="143265" rIns="179081" bIns="143265" rtlCol="0">
            <a:spAutoFit/>
          </a:bodyPr>
          <a:lstStyle/>
          <a:p>
            <a:pPr algn="ctr">
              <a:lnSpc>
                <a:spcPct val="90000"/>
              </a:lnSpc>
              <a:spcAft>
                <a:spcPts val="587"/>
              </a:spcAft>
            </a:pPr>
            <a:r>
              <a:rPr lang="en-US" sz="1763" dirty="0">
                <a:solidFill>
                  <a:srgbClr val="0078D7"/>
                </a:solidFill>
              </a:rPr>
              <a:t>Hyper-V Container</a:t>
            </a:r>
          </a:p>
        </p:txBody>
      </p:sp>
      <p:sp>
        <p:nvSpPr>
          <p:cNvPr id="45" name="Rectangle 44"/>
          <p:cNvSpPr/>
          <p:nvPr/>
        </p:nvSpPr>
        <p:spPr bwMode="auto">
          <a:xfrm>
            <a:off x="4920115" y="4040496"/>
            <a:ext cx="2354090" cy="1701274"/>
          </a:xfrm>
          <a:prstGeom prst="rect">
            <a:avLst/>
          </a:prstGeom>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081" tIns="143265" rIns="179081" bIns="143265" numCol="1" spcCol="0" rtlCol="0" fromWordArt="0" anchor="t" anchorCtr="0" forceAA="0" compatLnSpc="1">
            <a:prstTxWarp prst="textNoShape">
              <a:avLst/>
            </a:prstTxWarp>
            <a:noAutofit/>
          </a:bodyPr>
          <a:lstStyle/>
          <a:p>
            <a:pPr algn="ctr" defTabSz="913097"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17"/>
          <p:cNvSpPr txBox="1"/>
          <p:nvPr/>
        </p:nvSpPr>
        <p:spPr>
          <a:xfrm>
            <a:off x="4938233" y="5045197"/>
            <a:ext cx="2364625" cy="777571"/>
          </a:xfrm>
          <a:prstGeom prst="rect">
            <a:avLst/>
          </a:prstGeom>
          <a:noFill/>
        </p:spPr>
        <p:txBody>
          <a:bodyPr wrap="square" lIns="179081" tIns="143265" rIns="179081" bIns="143265" rtlCol="0">
            <a:spAutoFit/>
          </a:bodyPr>
          <a:lstStyle/>
          <a:p>
            <a:pPr algn="ctr">
              <a:lnSpc>
                <a:spcPct val="90000"/>
              </a:lnSpc>
              <a:spcAft>
                <a:spcPts val="587"/>
              </a:spcAft>
            </a:pPr>
            <a:r>
              <a:rPr lang="en-US" sz="1763" dirty="0">
                <a:solidFill>
                  <a:srgbClr val="0078D7"/>
                </a:solidFill>
              </a:rPr>
              <a:t>Windows Server Container</a:t>
            </a:r>
          </a:p>
        </p:txBody>
      </p:sp>
      <p:sp>
        <p:nvSpPr>
          <p:cNvPr id="4" name="TextBox 3"/>
          <p:cNvSpPr txBox="1"/>
          <p:nvPr/>
        </p:nvSpPr>
        <p:spPr>
          <a:xfrm>
            <a:off x="3858641" y="5645078"/>
            <a:ext cx="4477038" cy="614823"/>
          </a:xfrm>
          <a:prstGeom prst="rect">
            <a:avLst/>
          </a:prstGeom>
          <a:noFill/>
        </p:spPr>
        <p:txBody>
          <a:bodyPr wrap="square" lIns="179081" tIns="143265" rIns="179081" bIns="143265" rtlCol="0">
            <a:spAutoFit/>
          </a:bodyPr>
          <a:lstStyle/>
          <a:p>
            <a:pPr algn="ctr">
              <a:lnSpc>
                <a:spcPct val="90000"/>
              </a:lnSpc>
              <a:spcAft>
                <a:spcPts val="587"/>
              </a:spcAft>
            </a:pPr>
            <a:r>
              <a:rPr lang="en-US" sz="2350" dirty="0">
                <a:gradFill>
                  <a:gsLst>
                    <a:gs pos="2917">
                      <a:srgbClr val="FFFFFF"/>
                    </a:gs>
                    <a:gs pos="30000">
                      <a:srgbClr val="FFFFFF"/>
                    </a:gs>
                  </a:gsLst>
                  <a:lin ang="5400000" scaled="0"/>
                </a:gradFill>
                <a:latin typeface="Segoe UI Light"/>
              </a:rPr>
              <a:t>Write once, deploy anywhere</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6150" y="3354850"/>
            <a:ext cx="2922019" cy="746175"/>
          </a:xfrm>
          <a:prstGeom prst="rect">
            <a:avLst/>
          </a:prstGeom>
        </p:spPr>
      </p:pic>
      <p:pic>
        <p:nvPicPr>
          <p:cNvPr id="16" name="Picture 15"/>
          <p:cNvPicPr>
            <a:picLocks noChangeAspect="1"/>
          </p:cNvPicPr>
          <p:nvPr/>
        </p:nvPicPr>
        <p:blipFill>
          <a:blip r:embed="rId8"/>
          <a:stretch>
            <a:fillRect/>
          </a:stretch>
        </p:blipFill>
        <p:spPr>
          <a:xfrm>
            <a:off x="5190110" y="2249684"/>
            <a:ext cx="1814100" cy="1074489"/>
          </a:xfrm>
          <a:prstGeom prst="rect">
            <a:avLst/>
          </a:prstGeom>
        </p:spPr>
      </p:pic>
      <p:pic>
        <p:nvPicPr>
          <p:cNvPr id="17" name="Picture 16"/>
          <p:cNvPicPr>
            <a:picLocks noChangeAspect="1"/>
          </p:cNvPicPr>
          <p:nvPr/>
        </p:nvPicPr>
        <p:blipFill>
          <a:blip r:embed="rId9"/>
          <a:stretch>
            <a:fillRect/>
          </a:stretch>
        </p:blipFill>
        <p:spPr>
          <a:xfrm>
            <a:off x="5157544" y="4115116"/>
            <a:ext cx="1879231" cy="1074489"/>
          </a:xfrm>
          <a:prstGeom prst="rect">
            <a:avLst/>
          </a:prstGeom>
        </p:spPr>
      </p:pic>
      <p:cxnSp>
        <p:nvCxnSpPr>
          <p:cNvPr id="10" name="Straight Arrow Connector 21"/>
          <p:cNvCxnSpPr>
            <a:stCxn id="29" idx="3"/>
          </p:cNvCxnSpPr>
          <p:nvPr/>
        </p:nvCxnSpPr>
        <p:spPr>
          <a:xfrm flipV="1">
            <a:off x="2970760" y="2641797"/>
            <a:ext cx="1947029" cy="1025614"/>
          </a:xfrm>
          <a:prstGeom prst="straightConnector1">
            <a:avLst/>
          </a:prstGeom>
          <a:ln w="38100">
            <a:solidFill>
              <a:schemeClr val="accent3"/>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70760" y="3667411"/>
            <a:ext cx="1952964" cy="1082258"/>
          </a:xfrm>
          <a:prstGeom prst="straightConnector1">
            <a:avLst/>
          </a:prstGeom>
          <a:ln w="38100">
            <a:solidFill>
              <a:schemeClr val="accent3"/>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31" name="TextBox 30"/>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27921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par>
                          <p:cTn id="15" fill="hold">
                            <p:stCondLst>
                              <p:cond delay="2750"/>
                            </p:stCondLst>
                            <p:childTnLst>
                              <p:par>
                                <p:cTn id="16" presetID="10" presetClass="entr" presetSubtype="0" fill="hold" grpId="0" nodeType="afterEffect">
                                  <p:stCondLst>
                                    <p:cond delay="1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1"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69239" y="1189495"/>
            <a:ext cx="11653523" cy="2416046"/>
          </a:xfrm>
        </p:spPr>
        <p:txBody>
          <a:bodyPr/>
          <a:lstStyle/>
          <a:p>
            <a:r>
              <a:rPr lang="en-US" sz="2600" dirty="0"/>
              <a:t>Windows Server Containers</a:t>
            </a:r>
          </a:p>
          <a:p>
            <a:pPr marL="336145" lvl="1" indent="0">
              <a:buNone/>
            </a:pPr>
            <a:r>
              <a:rPr lang="en-US" dirty="0"/>
              <a:t>Container must match host (i.e. Nano on Nano) </a:t>
            </a:r>
            <a:r>
              <a:rPr lang="en-US" i="1" dirty="0"/>
              <a:t>will be relaxed in the future…</a:t>
            </a:r>
            <a:endParaRPr lang="en-US" dirty="0"/>
          </a:p>
          <a:p>
            <a:pPr marL="336145" lvl="1" indent="0">
              <a:buNone/>
            </a:pPr>
            <a:endParaRPr lang="en-US" dirty="0"/>
          </a:p>
          <a:p>
            <a:r>
              <a:rPr lang="en-US" sz="2600" dirty="0"/>
              <a:t>Hyper-V Containers</a:t>
            </a:r>
          </a:p>
          <a:p>
            <a:pPr marL="336145" lvl="1" indent="0">
              <a:buNone/>
            </a:pPr>
            <a:r>
              <a:rPr lang="en-US" dirty="0"/>
              <a:t>Container must be Nano Server. </a:t>
            </a:r>
            <a:r>
              <a:rPr lang="en-US" i="1" dirty="0"/>
              <a:t> Server Core support coming…</a:t>
            </a:r>
            <a:endParaRPr lang="en-US" dirty="0"/>
          </a:p>
          <a:p>
            <a:pPr marL="336145" lvl="1" indent="0">
              <a:buNone/>
            </a:pPr>
            <a:r>
              <a:rPr lang="en-US" dirty="0"/>
              <a:t>Host can be Nano Server, Windows Server Core or Windows Server w/Desktop</a:t>
            </a:r>
          </a:p>
        </p:txBody>
      </p:sp>
      <p:sp>
        <p:nvSpPr>
          <p:cNvPr id="2" name="Title 1"/>
          <p:cNvSpPr>
            <a:spLocks noGrp="1"/>
          </p:cNvSpPr>
          <p:nvPr>
            <p:ph type="title"/>
          </p:nvPr>
        </p:nvSpPr>
        <p:spPr/>
        <p:txBody>
          <a:bodyPr>
            <a:normAutofit/>
          </a:bodyPr>
          <a:lstStyle/>
          <a:p>
            <a:r>
              <a:rPr lang="en-US" sz="2600" dirty="0"/>
              <a:t>Operating System Deployment Modes </a:t>
            </a:r>
          </a:p>
        </p:txBody>
      </p:sp>
      <p:sp>
        <p:nvSpPr>
          <p:cNvPr id="6" name="Freeform 5"/>
          <p:cNvSpPr>
            <a:spLocks noChangeAspect="1" noEditPoints="1"/>
          </p:cNvSpPr>
          <p:nvPr/>
        </p:nvSpPr>
        <p:spPr bwMode="auto">
          <a:xfrm>
            <a:off x="1789860" y="4045793"/>
            <a:ext cx="1940133" cy="1710202"/>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pic>
        <p:nvPicPr>
          <p:cNvPr id="5" name="Picture 4"/>
          <p:cNvPicPr>
            <a:picLocks noChangeAspect="1"/>
          </p:cNvPicPr>
          <p:nvPr/>
        </p:nvPicPr>
        <p:blipFill>
          <a:blip r:embed="rId3"/>
          <a:stretch>
            <a:fillRect/>
          </a:stretch>
        </p:blipFill>
        <p:spPr>
          <a:xfrm>
            <a:off x="2176958" y="4547390"/>
            <a:ext cx="1141342" cy="652585"/>
          </a:xfrm>
          <a:prstGeom prst="rect">
            <a:avLst/>
          </a:prstGeom>
        </p:spPr>
      </p:pic>
      <p:sp>
        <p:nvSpPr>
          <p:cNvPr id="9" name="Rectangular Callout 8"/>
          <p:cNvSpPr/>
          <p:nvPr/>
        </p:nvSpPr>
        <p:spPr bwMode="auto">
          <a:xfrm>
            <a:off x="4253848" y="4924868"/>
            <a:ext cx="1411849" cy="831127"/>
          </a:xfrm>
          <a:prstGeom prst="wedgeRectCallout">
            <a:avLst>
              <a:gd name="adj1" fmla="val -95363"/>
              <a:gd name="adj2" fmla="val -15022"/>
            </a:avLst>
          </a:prstGeom>
          <a:solidFill>
            <a:schemeClr val="accent3"/>
          </a:solidFill>
          <a:ln>
            <a:solidFill>
              <a:schemeClr val="accent3"/>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solidFill>
                  <a:schemeClr val="tx2">
                    <a:lumMod val="65000"/>
                    <a:lumOff val="35000"/>
                  </a:schemeClr>
                </a:solidFill>
              </a:rPr>
              <a:t>Container Host</a:t>
            </a:r>
          </a:p>
        </p:txBody>
      </p:sp>
      <p:sp>
        <p:nvSpPr>
          <p:cNvPr id="10" name="Rectangular Callout 9"/>
          <p:cNvSpPr/>
          <p:nvPr/>
        </p:nvSpPr>
        <p:spPr bwMode="auto">
          <a:xfrm>
            <a:off x="358985" y="4341541"/>
            <a:ext cx="1411849" cy="665241"/>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Container</a:t>
            </a:r>
            <a:endParaRPr lang="en-US" sz="1961" dirty="0">
              <a:gradFill>
                <a:gsLst>
                  <a:gs pos="16814">
                    <a:srgbClr val="FFFFFF"/>
                  </a:gs>
                  <a:gs pos="46000">
                    <a:srgbClr val="FFFFFF"/>
                  </a:gs>
                </a:gsLst>
                <a:lin ang="5400000" scaled="0"/>
              </a:gradFill>
            </a:endParaRPr>
          </a:p>
        </p:txBody>
      </p:sp>
      <p:sp>
        <p:nvSpPr>
          <p:cNvPr id="11" name="TextBox 10"/>
          <p:cNvSpPr txBox="1"/>
          <p:nvPr/>
        </p:nvSpPr>
        <p:spPr>
          <a:xfrm>
            <a:off x="1589195" y="5658714"/>
            <a:ext cx="218648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Physical Server</a:t>
            </a:r>
          </a:p>
        </p:txBody>
      </p:sp>
      <p:sp>
        <p:nvSpPr>
          <p:cNvPr id="12" name="Freeform 11"/>
          <p:cNvSpPr>
            <a:spLocks noChangeAspect="1" noEditPoints="1"/>
          </p:cNvSpPr>
          <p:nvPr/>
        </p:nvSpPr>
        <p:spPr bwMode="auto">
          <a:xfrm>
            <a:off x="7931405" y="4186978"/>
            <a:ext cx="1940133" cy="1641547"/>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4" name="Rectangular Callout 13"/>
          <p:cNvSpPr/>
          <p:nvPr/>
        </p:nvSpPr>
        <p:spPr bwMode="auto">
          <a:xfrm>
            <a:off x="10417932" y="4351190"/>
            <a:ext cx="1411849" cy="831127"/>
          </a:xfrm>
          <a:prstGeom prst="wedgeRectCallout">
            <a:avLst>
              <a:gd name="adj1" fmla="val -121867"/>
              <a:gd name="adj2" fmla="val 5668"/>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solidFill>
                  <a:schemeClr val="tx2">
                    <a:lumMod val="65000"/>
                    <a:lumOff val="35000"/>
                  </a:schemeClr>
                </a:solidFill>
              </a:rPr>
              <a:t>Container Host</a:t>
            </a:r>
          </a:p>
        </p:txBody>
      </p:sp>
      <p:sp>
        <p:nvSpPr>
          <p:cNvPr id="16" name="TextBox 15"/>
          <p:cNvSpPr txBox="1"/>
          <p:nvPr/>
        </p:nvSpPr>
        <p:spPr>
          <a:xfrm>
            <a:off x="7730740" y="5731243"/>
            <a:ext cx="218648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Physical Server</a:t>
            </a:r>
          </a:p>
        </p:txBody>
      </p:sp>
      <p:sp>
        <p:nvSpPr>
          <p:cNvPr id="17" name="Freeform 16"/>
          <p:cNvSpPr>
            <a:spLocks noChangeAspect="1" noEditPoints="1"/>
          </p:cNvSpPr>
          <p:nvPr/>
        </p:nvSpPr>
        <p:spPr bwMode="auto">
          <a:xfrm>
            <a:off x="8305543" y="4257571"/>
            <a:ext cx="1191853" cy="920505"/>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solidFill>
          <a:ln>
            <a:noFill/>
          </a:ln>
          <a:extLst/>
        </p:spPr>
        <p:txBody>
          <a:bodyPr vert="horz" wrap="square" lIns="89630" tIns="44814" rIns="89630" bIns="44814" numCol="1" anchor="t" anchorCtr="0" compatLnSpc="1">
            <a:prstTxWarp prst="textNoShape">
              <a:avLst/>
            </a:prstTxWarp>
          </a:bodyPr>
          <a:lstStyle/>
          <a:p>
            <a:endParaRPr lang="en-US" sz="1765">
              <a:solidFill>
                <a:srgbClr val="505050"/>
              </a:solidFill>
            </a:endParaRPr>
          </a:p>
        </p:txBody>
      </p:sp>
      <p:sp>
        <p:nvSpPr>
          <p:cNvPr id="18" name="Rectangular Callout 17"/>
          <p:cNvSpPr/>
          <p:nvPr/>
        </p:nvSpPr>
        <p:spPr bwMode="auto">
          <a:xfrm>
            <a:off x="10417932" y="5464597"/>
            <a:ext cx="1579429" cy="651089"/>
          </a:xfrm>
          <a:prstGeom prst="wedgeRectCallout">
            <a:avLst>
              <a:gd name="adj1" fmla="val -86608"/>
              <a:gd name="adj2" fmla="val -1879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568" dirty="0">
                <a:solidFill>
                  <a:schemeClr val="bg2"/>
                </a:solidFill>
              </a:rPr>
              <a:t>Virtual Machine Host</a:t>
            </a:r>
          </a:p>
        </p:txBody>
      </p:sp>
      <p:pic>
        <p:nvPicPr>
          <p:cNvPr id="13" name="Picture 12"/>
          <p:cNvPicPr>
            <a:picLocks noChangeAspect="1"/>
          </p:cNvPicPr>
          <p:nvPr/>
        </p:nvPicPr>
        <p:blipFill>
          <a:blip r:embed="rId3"/>
          <a:stretch>
            <a:fillRect/>
          </a:stretch>
        </p:blipFill>
        <p:spPr>
          <a:xfrm>
            <a:off x="8565575" y="4477163"/>
            <a:ext cx="671788" cy="384109"/>
          </a:xfrm>
          <a:prstGeom prst="rect">
            <a:avLst/>
          </a:prstGeom>
        </p:spPr>
      </p:pic>
      <p:sp>
        <p:nvSpPr>
          <p:cNvPr id="15" name="Rectangular Callout 14"/>
          <p:cNvSpPr/>
          <p:nvPr/>
        </p:nvSpPr>
        <p:spPr bwMode="auto">
          <a:xfrm>
            <a:off x="6741357" y="4454570"/>
            <a:ext cx="1411849" cy="665241"/>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1765" dirty="0">
                <a:gradFill>
                  <a:gsLst>
                    <a:gs pos="16814">
                      <a:srgbClr val="FFFFFF"/>
                    </a:gs>
                    <a:gs pos="46000">
                      <a:srgbClr val="FFFFFF"/>
                    </a:gs>
                  </a:gsLst>
                  <a:lin ang="5400000" scaled="0"/>
                </a:gradFill>
              </a:rPr>
              <a:t>Container</a:t>
            </a:r>
            <a:endParaRPr lang="en-US" sz="1961" dirty="0">
              <a:gradFill>
                <a:gsLst>
                  <a:gs pos="16814">
                    <a:srgbClr val="FFFFFF"/>
                  </a:gs>
                  <a:gs pos="46000">
                    <a:srgbClr val="FFFFFF"/>
                  </a:gs>
                </a:gsLst>
                <a:lin ang="5400000" scaled="0"/>
              </a:gradFill>
            </a:endParaRPr>
          </a:p>
        </p:txBody>
      </p:sp>
      <p:sp>
        <p:nvSpPr>
          <p:cNvPr id="19" name="TextBox 18"/>
          <p:cNvSpPr txBox="1"/>
          <p:nvPr/>
        </p:nvSpPr>
        <p:spPr>
          <a:xfrm>
            <a:off x="7940972" y="5051919"/>
            <a:ext cx="1809584" cy="452522"/>
          </a:xfrm>
          <a:prstGeom prst="rect">
            <a:avLst/>
          </a:prstGeom>
          <a:noFill/>
        </p:spPr>
        <p:txBody>
          <a:bodyPr wrap="none" lIns="179285" tIns="143428" rIns="179285" bIns="143428" rtlCol="0">
            <a:spAutoFit/>
          </a:bodyPr>
          <a:lstStyle/>
          <a:p>
            <a:pPr>
              <a:lnSpc>
                <a:spcPct val="90000"/>
              </a:lnSpc>
              <a:spcAft>
                <a:spcPts val="588"/>
              </a:spcAft>
            </a:pPr>
            <a:r>
              <a:rPr lang="en-US" sz="1176" dirty="0">
                <a:solidFill>
                  <a:schemeClr val="bg2"/>
                </a:solidFill>
              </a:rPr>
              <a:t>Nested Virtual Machine</a:t>
            </a:r>
          </a:p>
        </p:txBody>
      </p:sp>
      <p:sp>
        <p:nvSpPr>
          <p:cNvPr id="20" name="TextBox 19"/>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7706612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600" dirty="0"/>
              <a:t>Where To Run Containers</a:t>
            </a:r>
          </a:p>
        </p:txBody>
      </p:sp>
      <p:sp>
        <p:nvSpPr>
          <p:cNvPr id="4" name="Text Placeholder 3"/>
          <p:cNvSpPr>
            <a:spLocks noGrp="1"/>
          </p:cNvSpPr>
          <p:nvPr>
            <p:ph type="body" sz="quarter" idx="10"/>
          </p:nvPr>
        </p:nvSpPr>
        <p:spPr>
          <a:xfrm>
            <a:off x="269240" y="1189493"/>
            <a:ext cx="6436359" cy="5281642"/>
          </a:xfrm>
        </p:spPr>
        <p:txBody>
          <a:bodyPr>
            <a:normAutofit/>
          </a:bodyPr>
          <a:lstStyle/>
          <a:p>
            <a:r>
              <a:rPr lang="en-US" sz="2600" dirty="0"/>
              <a:t>Azure</a:t>
            </a:r>
          </a:p>
          <a:p>
            <a:pPr lvl="1"/>
            <a:r>
              <a:rPr lang="en-US" sz="2200" dirty="0"/>
              <a:t>Windows Server 2016 TP4 Image In Marketplace</a:t>
            </a:r>
          </a:p>
          <a:p>
            <a:pPr lvl="1"/>
            <a:r>
              <a:rPr lang="en-US" sz="2200" dirty="0"/>
              <a:t>Only Windows Server Containers</a:t>
            </a:r>
          </a:p>
          <a:p>
            <a:endParaRPr lang="en-US" sz="1600" dirty="0"/>
          </a:p>
          <a:p>
            <a:r>
              <a:rPr lang="en-US" sz="2600" dirty="0"/>
              <a:t>Existing Server/Physical or VM</a:t>
            </a:r>
          </a:p>
          <a:p>
            <a:pPr lvl="1"/>
            <a:r>
              <a:rPr lang="en-US" sz="2200" dirty="0"/>
              <a:t>Install Windows Server 2016 TP4</a:t>
            </a:r>
          </a:p>
          <a:p>
            <a:pPr lvl="1"/>
            <a:r>
              <a:rPr lang="en-US" sz="2200" dirty="0"/>
              <a:t>Windows Server and/or Hyper-V Containers</a:t>
            </a:r>
          </a:p>
          <a:p>
            <a:endParaRPr lang="en-US" sz="1600" dirty="0"/>
          </a:p>
          <a:p>
            <a:r>
              <a:rPr lang="en-US" sz="2600" dirty="0"/>
              <a:t>Nested Virtualization on Hyper-V</a:t>
            </a:r>
          </a:p>
          <a:p>
            <a:pPr lvl="1"/>
            <a:r>
              <a:rPr lang="en-US" sz="2200" dirty="0"/>
              <a:t>VM on Windows 10 or Windows Server 2016 TP4</a:t>
            </a:r>
          </a:p>
          <a:p>
            <a:pPr lvl="1"/>
            <a:r>
              <a:rPr lang="en-US" sz="2200" dirty="0"/>
              <a:t>Windows Server and/or Hyper-V Containers</a:t>
            </a:r>
          </a:p>
          <a:p>
            <a:pPr lvl="1"/>
            <a:endParaRPr lang="en-US" sz="2200" dirty="0"/>
          </a:p>
          <a:p>
            <a:pPr lvl="1" algn="r"/>
            <a:r>
              <a:rPr lang="en-US" sz="2000" dirty="0"/>
              <a:t>http://aka.ms/containers</a:t>
            </a:r>
          </a:p>
        </p:txBody>
      </p:sp>
      <p:pic>
        <p:nvPicPr>
          <p:cNvPr id="2" name="Picture 1"/>
          <p:cNvPicPr>
            <a:picLocks noChangeAspect="1"/>
          </p:cNvPicPr>
          <p:nvPr/>
        </p:nvPicPr>
        <p:blipFill rotWithShape="1">
          <a:blip r:embed="rId3"/>
          <a:srcRect b="2817"/>
          <a:stretch/>
        </p:blipFill>
        <p:spPr>
          <a:xfrm>
            <a:off x="6634074" y="1189493"/>
            <a:ext cx="5333808" cy="4865594"/>
          </a:xfrm>
          <a:prstGeom prst="rect">
            <a:avLst/>
          </a:prstGeom>
        </p:spPr>
      </p:pic>
      <p:sp>
        <p:nvSpPr>
          <p:cNvPr id="8" name="Rectangle 7"/>
          <p:cNvSpPr/>
          <p:nvPr/>
        </p:nvSpPr>
        <p:spPr bwMode="auto">
          <a:xfrm>
            <a:off x="8290802" y="4005766"/>
            <a:ext cx="3585699" cy="2049322"/>
          </a:xfrm>
          <a:prstGeom prst="rect">
            <a:avLst/>
          </a:prstGeom>
          <a:noFill/>
          <a:ln w="57150">
            <a:solidFill>
              <a:schemeClr val="accent3">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7837711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674"/>
            <a:ext cx="10607693" cy="2625019"/>
          </a:xfrm>
        </p:spPr>
        <p:txBody>
          <a:bodyPr/>
          <a:lstStyle/>
          <a:p>
            <a:r>
              <a:rPr lang="en-US" i="1" dirty="0"/>
              <a:t>Demo</a:t>
            </a:r>
            <a:br>
              <a:rPr lang="en-US" dirty="0"/>
            </a:br>
            <a:r>
              <a:rPr lang="en-US" sz="5294" dirty="0"/>
              <a:t>	Nano Server and 							Hyper-V Containers</a:t>
            </a:r>
            <a:endParaRPr lang="en-US" dirty="0"/>
          </a:p>
        </p:txBody>
      </p:sp>
      <p:sp>
        <p:nvSpPr>
          <p:cNvPr id="5" name="Text Placeholder 4"/>
          <p:cNvSpPr>
            <a:spLocks noGrp="1"/>
          </p:cNvSpPr>
          <p:nvPr>
            <p:ph type="body" sz="quarter" idx="12"/>
          </p:nvPr>
        </p:nvSpPr>
        <p:spPr/>
        <p:txBody>
          <a:bodyPr/>
          <a:lstStyle/>
          <a:p>
            <a:endParaRPr lang="en-US" dirty="0"/>
          </a:p>
        </p:txBody>
      </p:sp>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315256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600" dirty="0"/>
              <a:t>Windows 10 and Hyper-V Containers</a:t>
            </a:r>
          </a:p>
        </p:txBody>
      </p:sp>
      <p:sp>
        <p:nvSpPr>
          <p:cNvPr id="4" name="Text Placeholder 3"/>
          <p:cNvSpPr>
            <a:spLocks noGrp="1"/>
          </p:cNvSpPr>
          <p:nvPr>
            <p:ph type="body" sz="quarter" idx="10"/>
          </p:nvPr>
        </p:nvSpPr>
        <p:spPr>
          <a:xfrm>
            <a:off x="269241" y="1039338"/>
            <a:ext cx="7322406" cy="5780561"/>
          </a:xfrm>
        </p:spPr>
        <p:txBody>
          <a:bodyPr>
            <a:normAutofit/>
          </a:bodyPr>
          <a:lstStyle/>
          <a:p>
            <a:r>
              <a:rPr lang="en-US" sz="2800" dirty="0"/>
              <a:t>Platform support in Windows Insider builds</a:t>
            </a:r>
          </a:p>
          <a:p>
            <a:r>
              <a:rPr lang="en-US" sz="2400" dirty="0">
                <a:gradFill>
                  <a:gsLst>
                    <a:gs pos="1250">
                      <a:schemeClr val="tx1"/>
                    </a:gs>
                    <a:gs pos="100000">
                      <a:schemeClr val="tx1"/>
                    </a:gs>
                  </a:gsLst>
                  <a:lin ang="5400000" scaled="0"/>
                </a:gradFill>
                <a:latin typeface="+mn-lt"/>
              </a:rPr>
              <a:t>Enable the “Containers” and “Hyper-V” Feature</a:t>
            </a:r>
          </a:p>
          <a:p>
            <a:endParaRPr lang="en-US" dirty="0"/>
          </a:p>
          <a:p>
            <a:r>
              <a:rPr lang="en-US" sz="2800" dirty="0"/>
              <a:t>Nano Server Only</a:t>
            </a:r>
          </a:p>
          <a:p>
            <a:pPr lvl="1"/>
            <a:r>
              <a:rPr lang="en-US" sz="2400" dirty="0"/>
              <a:t>Windows Server Core support coming…</a:t>
            </a:r>
          </a:p>
          <a:p>
            <a:endParaRPr lang="en-US" dirty="0"/>
          </a:p>
          <a:p>
            <a:r>
              <a:rPr lang="en-US" sz="2400" dirty="0"/>
              <a:t>Docker Engine and Container OS Image available along with Windows Server 2016 Technical Preview 5 soon…</a:t>
            </a:r>
          </a:p>
          <a:p>
            <a:endParaRPr lang="en-US" dirty="0"/>
          </a:p>
          <a:p>
            <a:pPr algn="ctr"/>
            <a:r>
              <a:rPr lang="en-US" sz="2800" b="1" dirty="0"/>
              <a:t>See http://aka.ms/containers</a:t>
            </a:r>
          </a:p>
        </p:txBody>
      </p:sp>
      <p:pic>
        <p:nvPicPr>
          <p:cNvPr id="6" name="Picture 5"/>
          <p:cNvPicPr>
            <a:picLocks noChangeAspect="1"/>
          </p:cNvPicPr>
          <p:nvPr/>
        </p:nvPicPr>
        <p:blipFill rotWithShape="1">
          <a:blip r:embed="rId3"/>
          <a:srcRect l="1157" t="1689" r="1134" b="1689"/>
          <a:stretch/>
        </p:blipFill>
        <p:spPr>
          <a:xfrm>
            <a:off x="7528148" y="1077439"/>
            <a:ext cx="4439734" cy="391366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9745878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49803"/>
            <a:ext cx="12192000" cy="1392862"/>
          </a:xfrm>
          <a:solidFill>
            <a:schemeClr val="bg2">
              <a:lumMod val="65000"/>
              <a:alpha val="30000"/>
            </a:schemeClr>
          </a:solidFill>
        </p:spPr>
        <p:txBody>
          <a:bodyPr>
            <a:noAutofit/>
          </a:bodyPr>
          <a:lstStyle/>
          <a:p>
            <a:r>
              <a:rPr lang="en-US" sz="4800" dirty="0"/>
              <a:t>Packaging apps using Windows Server App (WSA) installer</a:t>
            </a:r>
          </a:p>
        </p:txBody>
      </p:sp>
    </p:spTree>
    <p:extLst>
      <p:ext uri="{BB962C8B-B14F-4D97-AF65-F5344CB8AC3E}">
        <p14:creationId xmlns:p14="http://schemas.microsoft.com/office/powerpoint/2010/main" val="2495169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3760838"/>
          </a:xfrm>
        </p:spPr>
        <p:txBody>
          <a:bodyPr/>
          <a:lstStyle/>
          <a:p>
            <a:r>
              <a:rPr lang="en-US" sz="2600" dirty="0"/>
              <a:t>Can’t just port MSI to Nano Server</a:t>
            </a:r>
          </a:p>
          <a:p>
            <a:pPr lvl="2"/>
            <a:r>
              <a:rPr lang="en-US" sz="2200" dirty="0"/>
              <a:t>MSI has significant GUI dependencies</a:t>
            </a:r>
          </a:p>
          <a:p>
            <a:pPr lvl="2"/>
            <a:r>
              <a:rPr lang="en-US" sz="2200" dirty="0"/>
              <a:t>Custom Actions allow for any code to be run</a:t>
            </a:r>
          </a:p>
          <a:p>
            <a:pPr lvl="2"/>
            <a:endParaRPr lang="en-US" sz="2200" dirty="0"/>
          </a:p>
          <a:p>
            <a:r>
              <a:rPr lang="en-US" sz="2600" dirty="0"/>
              <a:t>Reliability</a:t>
            </a:r>
          </a:p>
          <a:p>
            <a:pPr lvl="2"/>
            <a:r>
              <a:rPr lang="en-US" sz="2200" dirty="0"/>
              <a:t>Custom Actions can be fragile</a:t>
            </a:r>
          </a:p>
          <a:p>
            <a:pPr lvl="2"/>
            <a:r>
              <a:rPr lang="en-US" sz="2200" dirty="0"/>
              <a:t>No guarantee that uninstall actually removes all installed assets, potentially leaving the system in an unknown state</a:t>
            </a:r>
          </a:p>
          <a:p>
            <a:endParaRPr lang="en-US" dirty="0"/>
          </a:p>
        </p:txBody>
      </p:sp>
      <p:sp>
        <p:nvSpPr>
          <p:cNvPr id="2" name="Title 1"/>
          <p:cNvSpPr>
            <a:spLocks noGrp="1"/>
          </p:cNvSpPr>
          <p:nvPr>
            <p:ph type="title"/>
          </p:nvPr>
        </p:nvSpPr>
        <p:spPr/>
        <p:txBody>
          <a:bodyPr>
            <a:normAutofit/>
          </a:bodyPr>
          <a:lstStyle/>
          <a:p>
            <a:r>
              <a:rPr lang="en-US" sz="2600" dirty="0"/>
              <a:t>MSI is not supported on Nano Server</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8604705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4010842"/>
          </a:xfrm>
        </p:spPr>
        <p:txBody>
          <a:bodyPr/>
          <a:lstStyle/>
          <a:p>
            <a:r>
              <a:rPr lang="en-US" sz="2600" dirty="0"/>
              <a:t>A new Server installer based on declarative APPX</a:t>
            </a:r>
          </a:p>
          <a:p>
            <a:pPr lvl="2"/>
            <a:r>
              <a:rPr lang="en-US" sz="2200" dirty="0"/>
              <a:t>Declare install actions in a manifest</a:t>
            </a:r>
          </a:p>
          <a:p>
            <a:pPr lvl="2"/>
            <a:r>
              <a:rPr lang="en-US" sz="2200" dirty="0"/>
              <a:t>Promotes Server specific install actions to first class citizens</a:t>
            </a:r>
          </a:p>
          <a:p>
            <a:pPr lvl="2"/>
            <a:r>
              <a:rPr lang="en-US" sz="2200" dirty="0"/>
              <a:t>Allows intra package dependencies </a:t>
            </a:r>
          </a:p>
          <a:p>
            <a:pPr lvl="2"/>
            <a:endParaRPr lang="en-US" sz="2200" dirty="0"/>
          </a:p>
          <a:p>
            <a:r>
              <a:rPr lang="en-US" sz="2600" dirty="0"/>
              <a:t>Not specific to Nano Server</a:t>
            </a:r>
          </a:p>
          <a:p>
            <a:pPr lvl="2"/>
            <a:r>
              <a:rPr lang="en-US" sz="2200" dirty="0"/>
              <a:t>Will be available in Server Core and Server with Desktop </a:t>
            </a:r>
            <a:r>
              <a:rPr lang="en-US" sz="2200" dirty="0" err="1"/>
              <a:t>Exp</a:t>
            </a:r>
            <a:endParaRPr lang="en-US" sz="2200" dirty="0"/>
          </a:p>
          <a:p>
            <a:pPr lvl="2"/>
            <a:endParaRPr lang="en-US" sz="2200" dirty="0"/>
          </a:p>
          <a:p>
            <a:r>
              <a:rPr lang="en-US" sz="2600" dirty="0"/>
              <a:t>Extends the </a:t>
            </a:r>
            <a:r>
              <a:rPr lang="en-US" sz="2600" dirty="0" err="1"/>
              <a:t>AppX</a:t>
            </a:r>
            <a:r>
              <a:rPr lang="en-US" sz="2600" dirty="0"/>
              <a:t> schema</a:t>
            </a:r>
          </a:p>
          <a:p>
            <a:pPr lvl="2" indent="-336145"/>
            <a:r>
              <a:rPr lang="en-US" sz="2200" dirty="0"/>
              <a:t>Allows for Server specific Extensions, such as NT Services</a:t>
            </a:r>
          </a:p>
        </p:txBody>
      </p:sp>
      <p:sp>
        <p:nvSpPr>
          <p:cNvPr id="2" name="Title 1"/>
          <p:cNvSpPr>
            <a:spLocks noGrp="1"/>
          </p:cNvSpPr>
          <p:nvPr>
            <p:ph type="title"/>
          </p:nvPr>
        </p:nvSpPr>
        <p:spPr/>
        <p:txBody>
          <a:bodyPr>
            <a:normAutofit/>
          </a:bodyPr>
          <a:lstStyle/>
          <a:p>
            <a:r>
              <a:rPr lang="en-US" sz="2600" dirty="0"/>
              <a:t>Windows Server App (WSA) installer</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8855072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239" y="1189495"/>
            <a:ext cx="11653523" cy="3143425"/>
          </a:xfrm>
        </p:spPr>
        <p:txBody>
          <a:bodyPr/>
          <a:lstStyle/>
          <a:p>
            <a:r>
              <a:rPr lang="en-US" sz="2600" dirty="0"/>
              <a:t>Developers describe Server Extensions in the WSA manifest </a:t>
            </a:r>
          </a:p>
          <a:p>
            <a:endParaRPr lang="en-US" sz="2600" dirty="0"/>
          </a:p>
          <a:p>
            <a:r>
              <a:rPr lang="en-US" sz="2600" dirty="0"/>
              <a:t>Supports online install</a:t>
            </a:r>
          </a:p>
          <a:p>
            <a:pPr lvl="2"/>
            <a:r>
              <a:rPr lang="en-US" sz="2200" dirty="0"/>
              <a:t>Roadmap includes plans to support offline install (post Windows Server 2016)</a:t>
            </a:r>
          </a:p>
          <a:p>
            <a:endParaRPr lang="en-US" sz="2600" dirty="0"/>
          </a:p>
          <a:p>
            <a:r>
              <a:rPr lang="en-US" sz="2600" dirty="0"/>
              <a:t>Does not allow custom actions during installation</a:t>
            </a:r>
          </a:p>
          <a:p>
            <a:pPr lvl="2"/>
            <a:r>
              <a:rPr lang="en-US" sz="2200" dirty="0"/>
              <a:t>More consistent and reliable installs and uninstalls</a:t>
            </a:r>
          </a:p>
        </p:txBody>
      </p:sp>
      <p:sp>
        <p:nvSpPr>
          <p:cNvPr id="2" name="Title 1"/>
          <p:cNvSpPr>
            <a:spLocks noGrp="1"/>
          </p:cNvSpPr>
          <p:nvPr>
            <p:ph type="title"/>
          </p:nvPr>
        </p:nvSpPr>
        <p:spPr/>
        <p:txBody>
          <a:bodyPr>
            <a:normAutofit/>
          </a:bodyPr>
          <a:lstStyle/>
          <a:p>
            <a:r>
              <a:rPr lang="en-US" sz="2600" dirty="0"/>
              <a:t>Windows Server App (WSA) Installer (cont.)</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016463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514" y="106319"/>
            <a:ext cx="11623458" cy="844002"/>
          </a:xfrm>
        </p:spPr>
        <p:txBody>
          <a:bodyPr>
            <a:normAutofit/>
          </a:bodyPr>
          <a:lstStyle/>
          <a:p>
            <a:r>
              <a:rPr lang="en-US" sz="2600" dirty="0"/>
              <a:t>Operational Models</a:t>
            </a:r>
          </a:p>
        </p:txBody>
      </p:sp>
      <p:sp>
        <p:nvSpPr>
          <p:cNvPr id="3" name="Text Placeholder 2"/>
          <p:cNvSpPr>
            <a:spLocks noGrp="1"/>
          </p:cNvSpPr>
          <p:nvPr>
            <p:ph type="body" sz="quarter" idx="10"/>
          </p:nvPr>
        </p:nvSpPr>
        <p:spPr>
          <a:xfrm>
            <a:off x="269239" y="1189495"/>
            <a:ext cx="11653523" cy="5515558"/>
          </a:xfrm>
        </p:spPr>
        <p:txBody>
          <a:bodyPr/>
          <a:lstStyle/>
          <a:p>
            <a:r>
              <a:rPr lang="en-US" dirty="0">
                <a:solidFill>
                  <a:schemeClr val="tx1"/>
                </a:solidFill>
              </a:rPr>
              <a:t>In previous releases Windows Server hasn’t had a point of view</a:t>
            </a:r>
          </a:p>
          <a:p>
            <a:pPr marL="336145" lvl="1" indent="-336145">
              <a:buFont typeface="Arial" panose="020B0604020202020204" pitchFamily="34" charset="0"/>
              <a:buChar char="•"/>
            </a:pPr>
            <a:r>
              <a:rPr lang="en-US" sz="2200" dirty="0"/>
              <a:t>Variety of artifacts used</a:t>
            </a:r>
          </a:p>
          <a:p>
            <a:pPr marL="336145" lvl="1" indent="-336145">
              <a:buFont typeface="Arial" panose="020B0604020202020204" pitchFamily="34" charset="0"/>
              <a:buChar char="•"/>
            </a:pPr>
            <a:r>
              <a:rPr lang="en-US" sz="2200" dirty="0"/>
              <a:t>No clear set of choices or recommendations </a:t>
            </a:r>
          </a:p>
          <a:p>
            <a:pPr marL="336145" lvl="1" indent="-336145">
              <a:buFont typeface="Arial" panose="020B0604020202020204" pitchFamily="34" charset="0"/>
              <a:buChar char="•"/>
            </a:pPr>
            <a:endParaRPr lang="en-US" sz="2353" dirty="0"/>
          </a:p>
          <a:p>
            <a:r>
              <a:rPr lang="en-US" dirty="0">
                <a:solidFill>
                  <a:schemeClr val="tx1"/>
                </a:solidFill>
              </a:rPr>
              <a:t>Windows Server 2016 has a clear point of view </a:t>
            </a:r>
          </a:p>
          <a:p>
            <a:pPr marL="336145" lvl="1" indent="-336145">
              <a:buFont typeface="Arial" panose="020B0604020202020204" pitchFamily="34" charset="0"/>
              <a:buChar char="•"/>
            </a:pPr>
            <a:r>
              <a:rPr lang="en-US" sz="2200" dirty="0"/>
              <a:t>Traditional ops model</a:t>
            </a:r>
          </a:p>
          <a:p>
            <a:pPr marL="336145" lvl="1" indent="-336145">
              <a:buFont typeface="Arial" panose="020B0604020202020204" pitchFamily="34" charset="0"/>
              <a:buChar char="•"/>
            </a:pPr>
            <a:r>
              <a:rPr lang="en-US" sz="2200" dirty="0"/>
              <a:t>Emerging model with Containers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80556838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273204"/>
          </a:xfrm>
        </p:spPr>
        <p:txBody>
          <a:bodyPr/>
          <a:lstStyle/>
          <a:p>
            <a:r>
              <a:rPr lang="en-US" sz="2600" dirty="0"/>
              <a:t>Files and Registry</a:t>
            </a:r>
          </a:p>
          <a:p>
            <a:endParaRPr lang="en-US" sz="2600" dirty="0"/>
          </a:p>
          <a:p>
            <a:r>
              <a:rPr lang="en-US" sz="2600" dirty="0"/>
              <a:t>Server Extensions</a:t>
            </a:r>
          </a:p>
          <a:p>
            <a:pPr lvl="2"/>
            <a:r>
              <a:rPr lang="en-US" sz="2200" dirty="0"/>
              <a:t>NT Services </a:t>
            </a:r>
          </a:p>
          <a:p>
            <a:pPr lvl="2"/>
            <a:r>
              <a:rPr lang="en-US" sz="2200" dirty="0"/>
              <a:t>COM Objects</a:t>
            </a:r>
          </a:p>
          <a:p>
            <a:pPr lvl="2"/>
            <a:r>
              <a:rPr lang="en-US" sz="2200" dirty="0"/>
              <a:t>WMI</a:t>
            </a:r>
          </a:p>
          <a:p>
            <a:pPr lvl="2"/>
            <a:r>
              <a:rPr lang="en-US" sz="2200" dirty="0"/>
              <a:t>Performance Counter*</a:t>
            </a:r>
          </a:p>
          <a:p>
            <a:pPr lvl="2"/>
            <a:r>
              <a:rPr lang="en-US" sz="2200" dirty="0"/>
              <a:t>ETW events*</a:t>
            </a:r>
          </a:p>
        </p:txBody>
      </p:sp>
      <p:sp>
        <p:nvSpPr>
          <p:cNvPr id="3" name="Title 2"/>
          <p:cNvSpPr>
            <a:spLocks noGrp="1"/>
          </p:cNvSpPr>
          <p:nvPr>
            <p:ph type="title"/>
          </p:nvPr>
        </p:nvSpPr>
        <p:spPr/>
        <p:txBody>
          <a:bodyPr>
            <a:normAutofit/>
          </a:bodyPr>
          <a:lstStyle/>
          <a:p>
            <a:r>
              <a:rPr lang="en-US" sz="2600" dirty="0"/>
              <a:t>Declarative Server Application</a:t>
            </a:r>
          </a:p>
        </p:txBody>
      </p:sp>
      <p:sp>
        <p:nvSpPr>
          <p:cNvPr id="4" name="TextBox 3"/>
          <p:cNvSpPr txBox="1"/>
          <p:nvPr/>
        </p:nvSpPr>
        <p:spPr>
          <a:xfrm>
            <a:off x="5310523" y="5704245"/>
            <a:ext cx="6872590" cy="615522"/>
          </a:xfrm>
          <a:prstGeom prst="rect">
            <a:avLst/>
          </a:prstGeom>
          <a:noFill/>
        </p:spPr>
        <p:txBody>
          <a:bodyPr wrap="square" lIns="179285" tIns="143428" rIns="179285" bIns="143428" rtlCol="0">
            <a:spAutoFit/>
          </a:bodyPr>
          <a:lstStyle/>
          <a:p>
            <a:pPr algn="r">
              <a:lnSpc>
                <a:spcPct val="90000"/>
              </a:lnSpc>
              <a:spcAft>
                <a:spcPts val="588"/>
              </a:spcAft>
            </a:pPr>
            <a:r>
              <a:rPr lang="en-US" sz="2353" dirty="0">
                <a:gradFill>
                  <a:gsLst>
                    <a:gs pos="2917">
                      <a:schemeClr val="tx1"/>
                    </a:gs>
                    <a:gs pos="30000">
                      <a:schemeClr val="tx1"/>
                    </a:gs>
                  </a:gsLst>
                  <a:lin ang="5400000" scaled="0"/>
                </a:gradFill>
              </a:rPr>
              <a:t>* - additions scheduled for Technical Preview 5</a:t>
            </a:r>
          </a:p>
        </p:txBody>
      </p:sp>
      <p:sp>
        <p:nvSpPr>
          <p:cNvPr id="5" name="TextBox 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5262962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064310"/>
            <a:ext cx="11653523" cy="5107039"/>
          </a:xfrm>
        </p:spPr>
        <p:txBody>
          <a:bodyPr/>
          <a:lstStyle/>
          <a:p>
            <a:r>
              <a:rPr lang="en-US" sz="2600" dirty="0"/>
              <a:t>Need to support installation on Nano Server</a:t>
            </a:r>
          </a:p>
          <a:p>
            <a:endParaRPr lang="en-US" sz="1800" dirty="0"/>
          </a:p>
          <a:p>
            <a:r>
              <a:rPr lang="en-US" sz="2600" dirty="0"/>
              <a:t>Installation involves system/OS level changes</a:t>
            </a:r>
          </a:p>
          <a:p>
            <a:endParaRPr lang="en-US" sz="1800" dirty="0"/>
          </a:p>
          <a:p>
            <a:r>
              <a:rPr lang="en-US" sz="2600" dirty="0"/>
              <a:t>Requirements to </a:t>
            </a:r>
          </a:p>
          <a:p>
            <a:pPr lvl="2"/>
            <a:r>
              <a:rPr lang="en-US" sz="2200" dirty="0"/>
              <a:t>Support Uninstall and Servicing</a:t>
            </a:r>
          </a:p>
          <a:p>
            <a:pPr lvl="2"/>
            <a:r>
              <a:rPr lang="en-US" sz="2200" dirty="0"/>
              <a:t>Declare dependency on Windows features or framework packages (post Windows Server 2016)</a:t>
            </a:r>
          </a:p>
          <a:p>
            <a:pPr lvl="1"/>
            <a:endParaRPr lang="en-US" sz="1600" dirty="0"/>
          </a:p>
          <a:p>
            <a:r>
              <a:rPr lang="en-US" sz="2600" dirty="0"/>
              <a:t>When not to use WSA, must</a:t>
            </a:r>
          </a:p>
          <a:p>
            <a:pPr lvl="2"/>
            <a:r>
              <a:rPr lang="en-US" sz="2200" dirty="0"/>
              <a:t>Have a GUI</a:t>
            </a:r>
          </a:p>
          <a:p>
            <a:pPr lvl="2"/>
            <a:r>
              <a:rPr lang="en-US" sz="2200" dirty="0"/>
              <a:t>Take interactive user input</a:t>
            </a:r>
          </a:p>
          <a:p>
            <a:pPr lvl="2"/>
            <a:r>
              <a:rPr lang="en-US" sz="2200" dirty="0"/>
              <a:t>Run custom code</a:t>
            </a:r>
            <a:endParaRPr lang="en-US" dirty="0"/>
          </a:p>
        </p:txBody>
      </p:sp>
      <p:sp>
        <p:nvSpPr>
          <p:cNvPr id="3" name="Title 2"/>
          <p:cNvSpPr>
            <a:spLocks noGrp="1"/>
          </p:cNvSpPr>
          <p:nvPr>
            <p:ph type="title"/>
          </p:nvPr>
        </p:nvSpPr>
        <p:spPr/>
        <p:txBody>
          <a:bodyPr>
            <a:normAutofit/>
          </a:bodyPr>
          <a:lstStyle/>
          <a:p>
            <a:r>
              <a:rPr lang="en-US" sz="2600" dirty="0"/>
              <a:t>When to use WSA</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6383266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338897"/>
          </a:xfrm>
        </p:spPr>
        <p:txBody>
          <a:bodyPr/>
          <a:lstStyle/>
          <a:p>
            <a:r>
              <a:rPr lang="en-US" sz="2600" dirty="0"/>
              <a:t>WSA Packaging</a:t>
            </a:r>
          </a:p>
          <a:p>
            <a:pPr lvl="2"/>
            <a:r>
              <a:rPr lang="en-US" sz="2200" dirty="0"/>
              <a:t>Author Manifest file</a:t>
            </a:r>
          </a:p>
          <a:p>
            <a:pPr lvl="2"/>
            <a:r>
              <a:rPr lang="en-US" sz="2200" dirty="0"/>
              <a:t>Use MakeAppx.exe to create the WSA (.appx) package</a:t>
            </a:r>
          </a:p>
          <a:p>
            <a:pPr lvl="2"/>
            <a:r>
              <a:rPr lang="en-US" sz="2200" dirty="0"/>
              <a:t>Digitally sign. </a:t>
            </a:r>
            <a:r>
              <a:rPr lang="en-US" sz="2200" dirty="0" err="1"/>
              <a:t>E.x</a:t>
            </a:r>
            <a:r>
              <a:rPr lang="en-US" sz="2200" dirty="0"/>
              <a:t>. signtool.exe sign </a:t>
            </a:r>
            <a:r>
              <a:rPr lang="en-US" sz="2200" dirty="0" err="1"/>
              <a:t>xxx.appx</a:t>
            </a:r>
            <a:endParaRPr lang="en-US" sz="2200" dirty="0"/>
          </a:p>
          <a:p>
            <a:pPr marL="1371600" lvl="3" indent="0">
              <a:buNone/>
            </a:pPr>
            <a:r>
              <a:rPr lang="en-US" sz="2000" dirty="0"/>
              <a:t>Requires Windows SDK</a:t>
            </a:r>
          </a:p>
          <a:p>
            <a:pPr lvl="3"/>
            <a:endParaRPr lang="en-US" sz="2200" dirty="0"/>
          </a:p>
          <a:p>
            <a:r>
              <a:rPr lang="en-US" sz="2600" dirty="0"/>
              <a:t>WSA Installation</a:t>
            </a:r>
          </a:p>
          <a:p>
            <a:pPr lvl="2"/>
            <a:r>
              <a:rPr lang="en-US" sz="2200" dirty="0"/>
              <a:t>Using </a:t>
            </a:r>
            <a:r>
              <a:rPr lang="en-US" sz="2200" dirty="0" err="1"/>
              <a:t>AppX</a:t>
            </a:r>
            <a:r>
              <a:rPr lang="en-US" sz="2200" dirty="0"/>
              <a:t> cmdlets</a:t>
            </a:r>
          </a:p>
          <a:p>
            <a:pPr marL="1371600" lvl="3" indent="0">
              <a:buNone/>
            </a:pPr>
            <a:r>
              <a:rPr lang="en-US" sz="2000" dirty="0"/>
              <a:t>Copy the WSA package to Nano Server</a:t>
            </a:r>
          </a:p>
          <a:p>
            <a:pPr marL="1371600" lvl="3" indent="0">
              <a:buNone/>
            </a:pPr>
            <a:r>
              <a:rPr lang="en-US" sz="2000" dirty="0"/>
              <a:t>Add-</a:t>
            </a:r>
            <a:r>
              <a:rPr lang="en-US" sz="2000" dirty="0" err="1"/>
              <a:t>AppxPackage</a:t>
            </a:r>
            <a:endParaRPr lang="en-US" sz="2000" dirty="0"/>
          </a:p>
          <a:p>
            <a:pPr lvl="2"/>
            <a:r>
              <a:rPr lang="en-US" sz="2200" dirty="0"/>
              <a:t>Using </a:t>
            </a:r>
            <a:r>
              <a:rPr lang="en-US" sz="2200" dirty="0" err="1"/>
              <a:t>PackageManagement</a:t>
            </a:r>
            <a:r>
              <a:rPr lang="en-US" sz="2200" dirty="0"/>
              <a:t> cmdlets</a:t>
            </a:r>
          </a:p>
          <a:p>
            <a:pPr marL="1371600" lvl="3" indent="0">
              <a:buNone/>
            </a:pPr>
            <a:r>
              <a:rPr lang="en-US" sz="2000" dirty="0"/>
              <a:t>Add WSA package source with Register-</a:t>
            </a:r>
            <a:r>
              <a:rPr lang="en-US" sz="2000" dirty="0" err="1"/>
              <a:t>PackageSource</a:t>
            </a:r>
            <a:endParaRPr lang="en-US" sz="2000" dirty="0"/>
          </a:p>
          <a:p>
            <a:pPr marL="1371600" lvl="3" indent="0">
              <a:buNone/>
            </a:pPr>
            <a:r>
              <a:rPr lang="en-US" sz="2000" dirty="0"/>
              <a:t>Install-Package</a:t>
            </a:r>
          </a:p>
          <a:p>
            <a:pPr lvl="1"/>
            <a:endParaRPr lang="en-US" dirty="0"/>
          </a:p>
        </p:txBody>
      </p:sp>
      <p:sp>
        <p:nvSpPr>
          <p:cNvPr id="3" name="Title 2"/>
          <p:cNvSpPr>
            <a:spLocks noGrp="1"/>
          </p:cNvSpPr>
          <p:nvPr>
            <p:ph type="title"/>
          </p:nvPr>
        </p:nvSpPr>
        <p:spPr/>
        <p:txBody>
          <a:bodyPr>
            <a:normAutofit/>
          </a:bodyPr>
          <a:lstStyle/>
          <a:p>
            <a:r>
              <a:rPr lang="en-US" sz="2600" dirty="0"/>
              <a:t>WSA Packaging and Installation</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7706699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7E0E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674"/>
            <a:ext cx="8964248" cy="2136222"/>
          </a:xfrm>
        </p:spPr>
        <p:txBody>
          <a:bodyPr/>
          <a:lstStyle/>
          <a:p>
            <a:r>
              <a:rPr lang="en-US" i="1" dirty="0"/>
              <a:t>Demo</a:t>
            </a:r>
            <a:br>
              <a:rPr lang="en-US" dirty="0"/>
            </a:br>
            <a:r>
              <a:rPr lang="en-US" dirty="0"/>
              <a:t>	WSA</a:t>
            </a:r>
          </a:p>
        </p:txBody>
      </p:sp>
      <p:sp>
        <p:nvSpPr>
          <p:cNvPr id="5" name="Text Placeholder 4"/>
          <p:cNvSpPr>
            <a:spLocks noGrp="1"/>
          </p:cNvSpPr>
          <p:nvPr>
            <p:ph type="body" sz="quarter" idx="12"/>
          </p:nvPr>
        </p:nvSpPr>
        <p:spPr/>
        <p:txBody>
          <a:bodyPr/>
          <a:lstStyle/>
          <a:p>
            <a:endParaRPr lang="en-US" dirty="0"/>
          </a:p>
        </p:txBody>
      </p:sp>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843753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995185"/>
            <a:ext cx="11653523" cy="5318379"/>
          </a:xfrm>
        </p:spPr>
        <p:txBody>
          <a:bodyPr/>
          <a:lstStyle/>
          <a:p>
            <a:r>
              <a:rPr lang="en-US" sz="2600" dirty="0"/>
              <a:t>WSA Introduction: </a:t>
            </a:r>
          </a:p>
          <a:p>
            <a:r>
              <a:rPr lang="en-US" sz="2200" dirty="0">
                <a:hlinkClick r:id="rId3"/>
              </a:rPr>
              <a:t>http://blogs.technet.com/b/nanoserver/archive/2015/11/18/installing-windows-server-apps-on-nano-server.aspx</a:t>
            </a:r>
            <a:endParaRPr lang="en-US" sz="2200" dirty="0"/>
          </a:p>
          <a:p>
            <a:endParaRPr lang="en-US" sz="2200" dirty="0"/>
          </a:p>
          <a:p>
            <a:r>
              <a:rPr lang="en-US" sz="2600" dirty="0"/>
              <a:t>WSA deep dive: </a:t>
            </a:r>
          </a:p>
          <a:p>
            <a:r>
              <a:rPr lang="en-US" sz="2000" dirty="0">
                <a:hlinkClick r:id="rId4"/>
              </a:rPr>
              <a:t>http://blogs.technet.com/b/nanoserver/archive/2015/11/19/hands-on-packaging-and-installing-your-first-windows-server-apps-on-nano-server.aspx</a:t>
            </a:r>
            <a:endParaRPr lang="en-US" sz="2000" dirty="0"/>
          </a:p>
          <a:p>
            <a:endParaRPr lang="en-US" sz="2000" dirty="0"/>
          </a:p>
          <a:p>
            <a:r>
              <a:rPr lang="en-US" sz="2600" dirty="0"/>
              <a:t>Questions and feedback- </a:t>
            </a:r>
            <a:r>
              <a:rPr lang="en-US" sz="2600" dirty="0">
                <a:hlinkClick r:id="rId5"/>
              </a:rPr>
              <a:t>nanoserver@microsoft.com</a:t>
            </a:r>
            <a:r>
              <a:rPr lang="en-US" sz="2600" dirty="0"/>
              <a:t> </a:t>
            </a:r>
          </a:p>
          <a:p>
            <a:endParaRPr lang="en-US" sz="2400" dirty="0"/>
          </a:p>
          <a:p>
            <a:r>
              <a:rPr lang="en-US" sz="2600" dirty="0" err="1"/>
              <a:t>FireGiant</a:t>
            </a:r>
            <a:r>
              <a:rPr lang="en-US" sz="2600" dirty="0"/>
              <a:t> and WiX Tool: </a:t>
            </a:r>
            <a:r>
              <a:rPr lang="en-US" sz="2600" dirty="0">
                <a:hlinkClick r:id="rId6"/>
              </a:rPr>
              <a:t>https://www.firegiant.com/wix/appx/</a:t>
            </a:r>
            <a:r>
              <a:rPr lang="en-US" sz="2600" dirty="0"/>
              <a:t> </a:t>
            </a:r>
          </a:p>
          <a:p>
            <a:pPr lvl="1"/>
            <a:r>
              <a:rPr lang="en-US" sz="2000" dirty="0"/>
              <a:t>Provides commercial support for the WIX toolset and support the WIX community</a:t>
            </a:r>
          </a:p>
          <a:p>
            <a:pPr lvl="1"/>
            <a:r>
              <a:rPr lang="en-US" sz="2000" dirty="0"/>
              <a:t>Created a commercial tool for WiX that will allow you to generate a WSA in addition to an MSI</a:t>
            </a:r>
            <a:endParaRPr lang="en-US" sz="3137" dirty="0"/>
          </a:p>
        </p:txBody>
      </p:sp>
      <p:sp>
        <p:nvSpPr>
          <p:cNvPr id="3" name="Title 2"/>
          <p:cNvSpPr>
            <a:spLocks noGrp="1"/>
          </p:cNvSpPr>
          <p:nvPr>
            <p:ph type="title"/>
          </p:nvPr>
        </p:nvSpPr>
        <p:spPr/>
        <p:txBody>
          <a:bodyPr/>
          <a:lstStyle/>
          <a:p>
            <a:r>
              <a:rPr lang="en-US"/>
              <a:t>WSA Resources</a:t>
            </a:r>
            <a:endParaRPr lang="en-US" dirty="0"/>
          </a:p>
        </p:txBody>
      </p:sp>
      <p:sp>
        <p:nvSpPr>
          <p:cNvPr id="5" name="TextBox 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5907762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249881"/>
          </a:xfrm>
        </p:spPr>
        <p:txBody>
          <a:bodyPr/>
          <a:lstStyle/>
          <a:p>
            <a:r>
              <a:rPr lang="en-US" sz="2600" dirty="0"/>
              <a:t>Not supported by WSA in Windows Server 2016, drivers remain INF-based</a:t>
            </a:r>
          </a:p>
          <a:p>
            <a:endParaRPr lang="en-US" sz="2600" dirty="0"/>
          </a:p>
          <a:p>
            <a:r>
              <a:rPr lang="en-US" sz="2600" dirty="0"/>
              <a:t>PnP Drivers</a:t>
            </a:r>
          </a:p>
          <a:p>
            <a:pPr lvl="2"/>
            <a:r>
              <a:rPr lang="en-US" sz="2200" dirty="0"/>
              <a:t>PnP drivers can be offline installed using INF via DISM</a:t>
            </a:r>
          </a:p>
          <a:p>
            <a:pPr lvl="2"/>
            <a:r>
              <a:rPr lang="en-US" sz="2200" dirty="0"/>
              <a:t>Online install driver will be available in Windows Server 2016</a:t>
            </a:r>
          </a:p>
          <a:p>
            <a:endParaRPr lang="en-US" sz="2600" dirty="0"/>
          </a:p>
          <a:p>
            <a:r>
              <a:rPr lang="en-US" sz="2600" dirty="0"/>
              <a:t>File system and </a:t>
            </a:r>
            <a:r>
              <a:rPr lang="en-US" sz="2600" dirty="0" err="1"/>
              <a:t>minifilter</a:t>
            </a:r>
            <a:r>
              <a:rPr lang="en-US" sz="2600" dirty="0"/>
              <a:t> Drivers</a:t>
            </a:r>
          </a:p>
          <a:p>
            <a:pPr lvl="2"/>
            <a:r>
              <a:rPr lang="en-US" sz="2200" dirty="0"/>
              <a:t>Expanding INF syntax to support file system and </a:t>
            </a:r>
            <a:r>
              <a:rPr lang="en-US" sz="2200" dirty="0" err="1"/>
              <a:t>minifilter</a:t>
            </a:r>
            <a:r>
              <a:rPr lang="en-US" sz="2200" dirty="0"/>
              <a:t> drivers on Nano Server</a:t>
            </a:r>
          </a:p>
          <a:p>
            <a:pPr lvl="2"/>
            <a:r>
              <a:rPr lang="en-US" sz="2200" dirty="0"/>
              <a:t>Offline install will be available in Windows Server 2016</a:t>
            </a:r>
          </a:p>
          <a:p>
            <a:pPr lvl="2"/>
            <a:r>
              <a:rPr lang="en-US" sz="2200" dirty="0"/>
              <a:t>Online install will be available post Windows Server 2016</a:t>
            </a:r>
          </a:p>
        </p:txBody>
      </p:sp>
      <p:sp>
        <p:nvSpPr>
          <p:cNvPr id="3" name="Title 2"/>
          <p:cNvSpPr>
            <a:spLocks noGrp="1"/>
          </p:cNvSpPr>
          <p:nvPr>
            <p:ph type="title"/>
          </p:nvPr>
        </p:nvSpPr>
        <p:spPr/>
        <p:txBody>
          <a:bodyPr/>
          <a:lstStyle/>
          <a:p>
            <a:r>
              <a:rPr lang="en-US" dirty="0"/>
              <a:t>Drivers on Nano Server</a:t>
            </a:r>
          </a:p>
        </p:txBody>
      </p:sp>
      <p:sp>
        <p:nvSpPr>
          <p:cNvPr id="4" name="TextBox 3"/>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5850614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34099"/>
            <a:ext cx="12192000" cy="702856"/>
          </a:xfrm>
          <a:solidFill>
            <a:schemeClr val="bg2">
              <a:lumMod val="65000"/>
              <a:alpha val="30000"/>
            </a:schemeClr>
          </a:solidFill>
        </p:spPr>
        <p:txBody>
          <a:bodyPr>
            <a:noAutofit/>
          </a:bodyPr>
          <a:lstStyle/>
          <a:p>
            <a:r>
              <a:rPr lang="en-US" sz="4800" dirty="0"/>
              <a:t>Building Container Based Applications</a:t>
            </a:r>
          </a:p>
        </p:txBody>
      </p:sp>
    </p:spTree>
    <p:extLst>
      <p:ext uri="{BB962C8B-B14F-4D97-AF65-F5344CB8AC3E}">
        <p14:creationId xmlns:p14="http://schemas.microsoft.com/office/powerpoint/2010/main" val="61291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92036"/>
            <a:ext cx="11653523" cy="5517863"/>
          </a:xfrm>
        </p:spPr>
        <p:txBody>
          <a:bodyPr>
            <a:normAutofit/>
          </a:bodyPr>
          <a:lstStyle/>
          <a:p>
            <a:r>
              <a:rPr lang="en-US" dirty="0">
                <a:solidFill>
                  <a:schemeClr val="tx1"/>
                </a:solidFill>
              </a:rPr>
              <a:t>What is a container image?</a:t>
            </a:r>
          </a:p>
          <a:p>
            <a:pPr lvl="1"/>
            <a:r>
              <a:rPr lang="en-US" dirty="0"/>
              <a:t>Templates for containers</a:t>
            </a:r>
          </a:p>
          <a:p>
            <a:pPr lvl="1"/>
            <a:r>
              <a:rPr lang="en-US" dirty="0"/>
              <a:t>Read-only</a:t>
            </a:r>
          </a:p>
          <a:p>
            <a:pPr lvl="1"/>
            <a:r>
              <a:rPr lang="en-US" dirty="0"/>
              <a:t>File based</a:t>
            </a:r>
          </a:p>
          <a:p>
            <a:pPr lvl="1"/>
            <a:endParaRPr lang="en-US" dirty="0"/>
          </a:p>
          <a:p>
            <a:pPr lvl="1"/>
            <a:r>
              <a:rPr lang="en-US" dirty="0"/>
              <a:t>The Docker Implementation</a:t>
            </a:r>
          </a:p>
          <a:p>
            <a:pPr lvl="2"/>
            <a:r>
              <a:rPr lang="en-US" sz="2200" dirty="0"/>
              <a:t>Metadata</a:t>
            </a:r>
          </a:p>
          <a:p>
            <a:pPr lvl="2"/>
            <a:r>
              <a:rPr lang="en-US" sz="2200" dirty="0"/>
              <a:t>Layers</a:t>
            </a:r>
          </a:p>
          <a:p>
            <a:pPr marL="559623" lvl="2" indent="0">
              <a:buNone/>
            </a:pPr>
            <a:endParaRPr lang="en-US" dirty="0"/>
          </a:p>
          <a:p>
            <a:r>
              <a:rPr lang="en-US" dirty="0">
                <a:solidFill>
                  <a:schemeClr val="tx1"/>
                </a:solidFill>
              </a:rPr>
              <a:t>Creation</a:t>
            </a:r>
          </a:p>
          <a:p>
            <a:pPr lvl="1"/>
            <a:r>
              <a:rPr lang="en-US" dirty="0"/>
              <a:t>Manually</a:t>
            </a:r>
          </a:p>
          <a:p>
            <a:pPr lvl="1"/>
            <a:r>
              <a:rPr lang="en-US" dirty="0"/>
              <a:t>Automated with a </a:t>
            </a:r>
            <a:r>
              <a:rPr lang="en-US" dirty="0" err="1"/>
              <a:t>dockerfile</a:t>
            </a:r>
            <a:endParaRPr lang="en-US" dirty="0"/>
          </a:p>
          <a:p>
            <a:pPr lvl="1"/>
            <a:r>
              <a:rPr lang="en-US" dirty="0"/>
              <a:t>Pulled from a registry</a:t>
            </a:r>
          </a:p>
        </p:txBody>
      </p:sp>
      <p:sp>
        <p:nvSpPr>
          <p:cNvPr id="3" name="Title 2"/>
          <p:cNvSpPr>
            <a:spLocks noGrp="1"/>
          </p:cNvSpPr>
          <p:nvPr>
            <p:ph type="title"/>
          </p:nvPr>
        </p:nvSpPr>
        <p:spPr/>
        <p:txBody>
          <a:bodyPr/>
          <a:lstStyle/>
          <a:p>
            <a:r>
              <a:rPr lang="en-US" dirty="0"/>
              <a:t>Container Image</a:t>
            </a:r>
          </a:p>
        </p:txBody>
      </p:sp>
      <p:sp>
        <p:nvSpPr>
          <p:cNvPr id="5" name="Rectangle 4"/>
          <p:cNvSpPr/>
          <p:nvPr/>
        </p:nvSpPr>
        <p:spPr bwMode="auto">
          <a:xfrm>
            <a:off x="7888850" y="981276"/>
            <a:ext cx="3361593" cy="53061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Docker Image</a:t>
            </a:r>
          </a:p>
        </p:txBody>
      </p:sp>
      <p:sp>
        <p:nvSpPr>
          <p:cNvPr id="7" name="Rectangle 6"/>
          <p:cNvSpPr/>
          <p:nvPr/>
        </p:nvSpPr>
        <p:spPr bwMode="auto">
          <a:xfrm>
            <a:off x="8038254" y="2142904"/>
            <a:ext cx="3062785" cy="136287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Layer-1</a:t>
            </a:r>
          </a:p>
        </p:txBody>
      </p:sp>
      <p:sp>
        <p:nvSpPr>
          <p:cNvPr id="9" name="Rectangle 8"/>
          <p:cNvSpPr/>
          <p:nvPr/>
        </p:nvSpPr>
        <p:spPr bwMode="auto">
          <a:xfrm>
            <a:off x="8112956" y="2638829"/>
            <a:ext cx="2913381" cy="320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t>Layer metadata (</a:t>
            </a:r>
            <a:r>
              <a:rPr lang="en-US" sz="1372" dirty="0" err="1"/>
              <a:t>json</a:t>
            </a:r>
            <a:r>
              <a:rPr lang="en-US" sz="1372" dirty="0"/>
              <a:t>)</a:t>
            </a:r>
          </a:p>
        </p:txBody>
      </p:sp>
      <p:sp>
        <p:nvSpPr>
          <p:cNvPr id="10" name="Rectangle 9"/>
          <p:cNvSpPr/>
          <p:nvPr/>
        </p:nvSpPr>
        <p:spPr bwMode="auto">
          <a:xfrm>
            <a:off x="8113155" y="2979684"/>
            <a:ext cx="2913382" cy="39437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t>Layer payload (tar)</a:t>
            </a:r>
          </a:p>
        </p:txBody>
      </p:sp>
      <p:sp>
        <p:nvSpPr>
          <p:cNvPr id="17" name="Rectangle 16"/>
          <p:cNvSpPr/>
          <p:nvPr/>
        </p:nvSpPr>
        <p:spPr bwMode="auto">
          <a:xfrm>
            <a:off x="8033959" y="3591551"/>
            <a:ext cx="3062785" cy="122241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Layer-2</a:t>
            </a:r>
          </a:p>
        </p:txBody>
      </p:sp>
      <p:sp>
        <p:nvSpPr>
          <p:cNvPr id="18" name="Rectangle 17"/>
          <p:cNvSpPr/>
          <p:nvPr/>
        </p:nvSpPr>
        <p:spPr bwMode="auto">
          <a:xfrm>
            <a:off x="8108661" y="4042762"/>
            <a:ext cx="2913381" cy="320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t>Layer metadata (</a:t>
            </a:r>
            <a:r>
              <a:rPr lang="en-US" sz="1372" dirty="0" err="1"/>
              <a:t>json</a:t>
            </a:r>
            <a:r>
              <a:rPr lang="en-US" sz="1372" dirty="0"/>
              <a:t>)</a:t>
            </a:r>
          </a:p>
        </p:txBody>
      </p:sp>
      <p:sp>
        <p:nvSpPr>
          <p:cNvPr id="19" name="Rectangle 18"/>
          <p:cNvSpPr/>
          <p:nvPr/>
        </p:nvSpPr>
        <p:spPr bwMode="auto">
          <a:xfrm>
            <a:off x="8108860" y="4383617"/>
            <a:ext cx="2913382" cy="35850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t>Layer payload (tar)</a:t>
            </a:r>
          </a:p>
        </p:txBody>
      </p:sp>
      <p:sp>
        <p:nvSpPr>
          <p:cNvPr id="20" name="Rectangle 19"/>
          <p:cNvSpPr/>
          <p:nvPr/>
        </p:nvSpPr>
        <p:spPr bwMode="auto">
          <a:xfrm>
            <a:off x="8038254" y="4952944"/>
            <a:ext cx="3062785" cy="1206851"/>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Layer-x</a:t>
            </a:r>
          </a:p>
        </p:txBody>
      </p:sp>
      <p:sp>
        <p:nvSpPr>
          <p:cNvPr id="21" name="Rectangle 20"/>
          <p:cNvSpPr/>
          <p:nvPr/>
        </p:nvSpPr>
        <p:spPr bwMode="auto">
          <a:xfrm>
            <a:off x="8112956" y="5425420"/>
            <a:ext cx="2913381" cy="32088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t>Layer metadata (</a:t>
            </a:r>
            <a:r>
              <a:rPr lang="en-US" sz="1372" dirty="0" err="1"/>
              <a:t>json</a:t>
            </a:r>
            <a:r>
              <a:rPr lang="en-US" sz="1372" dirty="0"/>
              <a:t>)</a:t>
            </a:r>
          </a:p>
        </p:txBody>
      </p:sp>
      <p:sp>
        <p:nvSpPr>
          <p:cNvPr id="22" name="Rectangle 21"/>
          <p:cNvSpPr/>
          <p:nvPr/>
        </p:nvSpPr>
        <p:spPr bwMode="auto">
          <a:xfrm>
            <a:off x="8113155" y="5766275"/>
            <a:ext cx="2913382" cy="30137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t>Layer payload (tar)</a:t>
            </a:r>
          </a:p>
        </p:txBody>
      </p:sp>
      <p:sp>
        <p:nvSpPr>
          <p:cNvPr id="23" name="Rectangle 22"/>
          <p:cNvSpPr/>
          <p:nvPr/>
        </p:nvSpPr>
        <p:spPr bwMode="auto">
          <a:xfrm>
            <a:off x="8038254" y="1512385"/>
            <a:ext cx="3062785" cy="54625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Image metadata (</a:t>
            </a:r>
            <a:r>
              <a:rPr lang="en-US" sz="1961" dirty="0" err="1">
                <a:solidFill>
                  <a:schemeClr val="tx1"/>
                </a:solidFill>
                <a:ea typeface="Segoe UI" pitchFamily="34" charset="0"/>
                <a:cs typeface="Segoe UI" pitchFamily="34" charset="0"/>
              </a:rPr>
              <a:t>json</a:t>
            </a:r>
            <a:r>
              <a:rPr lang="en-US" sz="1961" dirty="0">
                <a:solidFill>
                  <a:schemeClr val="tx1"/>
                </a:solidFill>
                <a:ea typeface="Segoe UI" pitchFamily="34" charset="0"/>
                <a:cs typeface="Segoe UI" pitchFamily="34" charset="0"/>
              </a:rPr>
              <a:t>)</a:t>
            </a:r>
          </a:p>
        </p:txBody>
      </p:sp>
      <p:sp>
        <p:nvSpPr>
          <p:cNvPr id="15" name="TextBox 1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153035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xEl>
                                              <p:pRg st="9" end="9"/>
                                            </p:txEl>
                                          </p:spTgt>
                                        </p:tgtEl>
                                        <p:attrNameLst>
                                          <p:attrName>style.visibility</p:attrName>
                                        </p:attrNameLst>
                                      </p:cBhvr>
                                      <p:to>
                                        <p:strVal val="visible"/>
                                      </p:to>
                                    </p:set>
                                    <p:animEffect transition="in" filter="fade">
                                      <p:cBhvr>
                                        <p:cTn id="65" dur="500"/>
                                        <p:tgtEl>
                                          <p:spTgt spid="2">
                                            <p:txEl>
                                              <p:pRg st="9" end="9"/>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
                                            <p:txEl>
                                              <p:pRg st="10" end="10"/>
                                            </p:txEl>
                                          </p:spTgt>
                                        </p:tgtEl>
                                        <p:attrNameLst>
                                          <p:attrName>style.visibility</p:attrName>
                                        </p:attrNameLst>
                                      </p:cBhvr>
                                      <p:to>
                                        <p:strVal val="visible"/>
                                      </p:to>
                                    </p:set>
                                    <p:animEffect transition="in" filter="fade">
                                      <p:cBhvr>
                                        <p:cTn id="68" dur="500"/>
                                        <p:tgtEl>
                                          <p:spTgt spid="2">
                                            <p:txEl>
                                              <p:pRg st="10" end="1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txEl>
                                              <p:pRg st="11" end="11"/>
                                            </p:txEl>
                                          </p:spTgt>
                                        </p:tgtEl>
                                        <p:attrNameLst>
                                          <p:attrName>style.visibility</p:attrName>
                                        </p:attrNameLst>
                                      </p:cBhvr>
                                      <p:to>
                                        <p:strVal val="visible"/>
                                      </p:to>
                                    </p:set>
                                    <p:animEffect transition="in" filter="fade">
                                      <p:cBhvr>
                                        <p:cTn id="71" dur="500"/>
                                        <p:tgtEl>
                                          <p:spTgt spid="2">
                                            <p:txEl>
                                              <p:pRg st="11" end="11"/>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
                                            <p:txEl>
                                              <p:pRg st="12" end="12"/>
                                            </p:txEl>
                                          </p:spTgt>
                                        </p:tgtEl>
                                        <p:attrNameLst>
                                          <p:attrName>style.visibility</p:attrName>
                                        </p:attrNameLst>
                                      </p:cBhvr>
                                      <p:to>
                                        <p:strVal val="visible"/>
                                      </p:to>
                                    </p:set>
                                    <p:animEffect transition="in" filter="fade">
                                      <p:cBhvr>
                                        <p:cTn id="74"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7" grpId="0" animBg="1"/>
      <p:bldP spid="9" grpId="0" animBg="1"/>
      <p:bldP spid="10" grpId="0" animBg="1"/>
      <p:bldP spid="17" grpId="0" animBg="1"/>
      <p:bldP spid="18" grpId="0" animBg="1"/>
      <p:bldP spid="19" grpId="0" animBg="1"/>
      <p:bldP spid="20" grpId="0" animBg="1"/>
      <p:bldP spid="21"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endParaRPr lang="en-US" dirty="0"/>
          </a:p>
        </p:txBody>
      </p:sp>
      <p:sp>
        <p:nvSpPr>
          <p:cNvPr id="3" name="Text Placeholder 2"/>
          <p:cNvSpPr>
            <a:spLocks noGrp="1"/>
          </p:cNvSpPr>
          <p:nvPr>
            <p:ph type="body" sz="quarter" idx="4294967295"/>
          </p:nvPr>
        </p:nvSpPr>
        <p:spPr>
          <a:xfrm>
            <a:off x="269242" y="1055781"/>
            <a:ext cx="11655840" cy="5240516"/>
          </a:xfrm>
        </p:spPr>
        <p:txBody>
          <a:bodyPr>
            <a:normAutofit fontScale="92500" lnSpcReduction="10000"/>
          </a:bodyPr>
          <a:lstStyle/>
          <a:p>
            <a:r>
              <a:rPr lang="en-US" sz="2400" dirty="0"/>
              <a:t>Method for automated container image creation</a:t>
            </a:r>
          </a:p>
          <a:p>
            <a:r>
              <a:rPr lang="en-US" sz="2400" dirty="0"/>
              <a:t>Consumed when running “</a:t>
            </a:r>
            <a:r>
              <a:rPr lang="en-US" sz="2400" dirty="0" err="1"/>
              <a:t>docker</a:t>
            </a:r>
            <a:r>
              <a:rPr lang="en-US" sz="2400" dirty="0"/>
              <a:t> build” </a:t>
            </a:r>
          </a:p>
          <a:p>
            <a:r>
              <a:rPr lang="en-US" sz="2400" dirty="0"/>
              <a:t>Enables automated builds via </a:t>
            </a:r>
            <a:r>
              <a:rPr lang="en-US" sz="2400" dirty="0" err="1"/>
              <a:t>docker</a:t>
            </a:r>
            <a:r>
              <a:rPr lang="en-US" sz="2400" dirty="0"/>
              <a:t> hub</a:t>
            </a:r>
          </a:p>
          <a:p>
            <a:r>
              <a:rPr lang="en-US" sz="2400" dirty="0"/>
              <a:t>Caches unchanged commands</a:t>
            </a:r>
          </a:p>
          <a:p>
            <a:endParaRPr lang="en-US" sz="2800" dirty="0"/>
          </a:p>
          <a:p>
            <a:r>
              <a:rPr lang="en-US" sz="2800" dirty="0"/>
              <a:t>IIS Image</a:t>
            </a:r>
          </a:p>
          <a:p>
            <a:pPr marL="336145" lvl="1" indent="0">
              <a:buNone/>
            </a:pPr>
            <a:r>
              <a:rPr lang="en-US" sz="2400" dirty="0"/>
              <a:t>FROM </a:t>
            </a:r>
            <a:r>
              <a:rPr lang="en-US" sz="2400" dirty="0" err="1"/>
              <a:t>nanoserver</a:t>
            </a:r>
            <a:endParaRPr lang="en-US" sz="2400" dirty="0"/>
          </a:p>
          <a:p>
            <a:pPr marL="336145" lvl="1" indent="0">
              <a:buNone/>
            </a:pPr>
            <a:r>
              <a:rPr lang="en-US" sz="2400" dirty="0"/>
              <a:t>ADD unattend.xml /unattend.xml</a:t>
            </a:r>
          </a:p>
          <a:p>
            <a:pPr marL="336145" lvl="1" indent="0">
              <a:buNone/>
            </a:pPr>
            <a:r>
              <a:rPr lang="en-US" sz="2400" dirty="0"/>
              <a:t>ADD packages /packages</a:t>
            </a:r>
          </a:p>
          <a:p>
            <a:pPr marL="336145" lvl="1" indent="0">
              <a:buNone/>
            </a:pPr>
            <a:r>
              <a:rPr lang="en-US" sz="2400" dirty="0"/>
              <a:t>RUN </a:t>
            </a:r>
            <a:r>
              <a:rPr lang="en-US" sz="2400" dirty="0" err="1"/>
              <a:t>dism</a:t>
            </a:r>
            <a:r>
              <a:rPr lang="en-US" sz="2400" dirty="0"/>
              <a:t> /online /apply-</a:t>
            </a:r>
            <a:r>
              <a:rPr lang="en-US" sz="2400" dirty="0" err="1"/>
              <a:t>unattend</a:t>
            </a:r>
            <a:r>
              <a:rPr lang="en-US" sz="2400" dirty="0"/>
              <a:t>:.\unattend.xml</a:t>
            </a:r>
          </a:p>
          <a:p>
            <a:pPr marL="336145" lvl="1" indent="0">
              <a:buNone/>
            </a:pPr>
            <a:endParaRPr lang="en-US" dirty="0"/>
          </a:p>
          <a:p>
            <a:r>
              <a:rPr lang="en-US" sz="2800" dirty="0" err="1"/>
              <a:t>WebApp</a:t>
            </a:r>
            <a:r>
              <a:rPr lang="en-US" sz="2800" dirty="0"/>
              <a:t> Image</a:t>
            </a:r>
          </a:p>
          <a:p>
            <a:pPr marL="336145" lvl="1" indent="0">
              <a:buNone/>
            </a:pPr>
            <a:r>
              <a:rPr lang="en-US" sz="2400" dirty="0"/>
              <a:t>FROM </a:t>
            </a:r>
            <a:r>
              <a:rPr lang="en-US" sz="2400" dirty="0" err="1"/>
              <a:t>iis</a:t>
            </a:r>
            <a:endParaRPr lang="en-US" sz="2400" dirty="0"/>
          </a:p>
          <a:p>
            <a:pPr marL="336145" lvl="1" indent="0">
              <a:buNone/>
            </a:pPr>
            <a:r>
              <a:rPr lang="en-US" sz="2400" dirty="0"/>
              <a:t>ADD mysite.htm </a:t>
            </a:r>
            <a:r>
              <a:rPr lang="en-US" sz="2400" dirty="0" err="1"/>
              <a:t>inetpub</a:t>
            </a:r>
            <a:r>
              <a:rPr lang="en-US" sz="2400" dirty="0"/>
              <a:t>\mysite.html</a:t>
            </a:r>
          </a:p>
        </p:txBody>
      </p:sp>
      <p:pic>
        <p:nvPicPr>
          <p:cNvPr id="4" name="Picture 3"/>
          <p:cNvPicPr>
            <a:picLocks noChangeAspect="1"/>
          </p:cNvPicPr>
          <p:nvPr/>
        </p:nvPicPr>
        <p:blipFill>
          <a:blip r:embed="rId3"/>
          <a:stretch>
            <a:fillRect/>
          </a:stretch>
        </p:blipFill>
        <p:spPr>
          <a:xfrm>
            <a:off x="9464192" y="4301949"/>
            <a:ext cx="2274818" cy="13033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264" y="5099341"/>
            <a:ext cx="1736673" cy="399325"/>
          </a:xfrm>
          <a:prstGeom prst="rect">
            <a:avLst/>
          </a:prstGeom>
        </p:spPr>
      </p:pic>
      <p:sp>
        <p:nvSpPr>
          <p:cNvPr id="6" name="TextBox 5"/>
          <p:cNvSpPr txBox="1"/>
          <p:nvPr/>
        </p:nvSpPr>
        <p:spPr>
          <a:xfrm>
            <a:off x="9536238" y="4301948"/>
            <a:ext cx="1967805" cy="1017220"/>
          </a:xfrm>
          <a:prstGeom prst="rect">
            <a:avLst/>
          </a:prstGeom>
          <a:noFill/>
        </p:spPr>
        <p:txBody>
          <a:bodyPr wrap="none" lIns="179081" tIns="143265" rIns="179081" bIns="143265" rtlCol="0">
            <a:spAutoFit/>
          </a:bodyPr>
          <a:lstStyle/>
          <a:p>
            <a:pPr>
              <a:lnSpc>
                <a:spcPct val="90000"/>
              </a:lnSpc>
              <a:spcAft>
                <a:spcPts val="587"/>
              </a:spcAft>
            </a:pPr>
            <a:r>
              <a:rPr lang="en-US" sz="2350" dirty="0">
                <a:gradFill>
                  <a:gsLst>
                    <a:gs pos="2917">
                      <a:srgbClr val="FFFFFF"/>
                    </a:gs>
                    <a:gs pos="30000">
                      <a:srgbClr val="FFFFFF"/>
                    </a:gs>
                  </a:gsLst>
                  <a:lin ang="5400000" scaled="0"/>
                </a:gradFill>
              </a:rPr>
              <a:t>Container OS</a:t>
            </a:r>
          </a:p>
          <a:p>
            <a:pPr algn="ctr">
              <a:lnSpc>
                <a:spcPct val="90000"/>
              </a:lnSpc>
              <a:spcAft>
                <a:spcPts val="587"/>
              </a:spcAft>
            </a:pPr>
            <a:r>
              <a:rPr lang="en-US" sz="2350" dirty="0">
                <a:gradFill>
                  <a:gsLst>
                    <a:gs pos="2917">
                      <a:srgbClr val="FFFFFF"/>
                    </a:gs>
                    <a:gs pos="30000">
                      <a:srgbClr val="FFFFFF"/>
                    </a:gs>
                  </a:gsLst>
                  <a:lin ang="5400000" scaled="0"/>
                </a:gradFill>
              </a:rPr>
              <a:t>Image</a:t>
            </a:r>
          </a:p>
        </p:txBody>
      </p:sp>
      <p:grpSp>
        <p:nvGrpSpPr>
          <p:cNvPr id="17" name="Group 16"/>
          <p:cNvGrpSpPr/>
          <p:nvPr/>
        </p:nvGrpSpPr>
        <p:grpSpPr>
          <a:xfrm>
            <a:off x="9448992" y="2935729"/>
            <a:ext cx="2290016" cy="1309366"/>
            <a:chOff x="9448992" y="2935729"/>
            <a:chExt cx="2290016" cy="1309366"/>
          </a:xfrm>
        </p:grpSpPr>
        <p:pic>
          <p:nvPicPr>
            <p:cNvPr id="7" name="Picture 6"/>
            <p:cNvPicPr>
              <a:picLocks noChangeAspect="1"/>
            </p:cNvPicPr>
            <p:nvPr/>
          </p:nvPicPr>
          <p:blipFill>
            <a:blip r:embed="rId5"/>
            <a:stretch>
              <a:fillRect/>
            </a:stretch>
          </p:blipFill>
          <p:spPr>
            <a:xfrm>
              <a:off x="9448992" y="2935729"/>
              <a:ext cx="2290016" cy="1309365"/>
            </a:xfrm>
            <a:prstGeom prst="rect">
              <a:avLst/>
            </a:prstGeom>
          </p:spPr>
        </p:pic>
        <p:sp>
          <p:nvSpPr>
            <p:cNvPr id="8" name="TextBox 7"/>
            <p:cNvSpPr txBox="1"/>
            <p:nvPr/>
          </p:nvSpPr>
          <p:spPr>
            <a:xfrm>
              <a:off x="9733264" y="3317443"/>
              <a:ext cx="1736673" cy="614823"/>
            </a:xfrm>
            <a:prstGeom prst="rect">
              <a:avLst/>
            </a:prstGeom>
            <a:noFill/>
          </p:spPr>
          <p:txBody>
            <a:bodyPr wrap="square" lIns="179081" tIns="143265" rIns="179081" bIns="143265" rtlCol="0">
              <a:spAutoFit/>
            </a:bodyPr>
            <a:lstStyle/>
            <a:p>
              <a:pPr algn="ctr">
                <a:lnSpc>
                  <a:spcPct val="90000"/>
                </a:lnSpc>
                <a:spcAft>
                  <a:spcPts val="587"/>
                </a:spcAft>
              </a:pPr>
              <a:r>
                <a:rPr lang="en-US" sz="2350" dirty="0">
                  <a:solidFill>
                    <a:srgbClr val="0078D7"/>
                  </a:solidFill>
                </a:rPr>
                <a:t>Sandbox</a:t>
              </a:r>
            </a:p>
          </p:txBody>
        </p:sp>
        <p:pic>
          <p:nvPicPr>
            <p:cNvPr id="9" name="Picture 8"/>
            <p:cNvPicPr>
              <a:picLocks noChangeAspect="1"/>
            </p:cNvPicPr>
            <p:nvPr/>
          </p:nvPicPr>
          <p:blipFill>
            <a:blip r:embed="rId3"/>
            <a:stretch>
              <a:fillRect/>
            </a:stretch>
          </p:blipFill>
          <p:spPr>
            <a:xfrm>
              <a:off x="9456073" y="2941700"/>
              <a:ext cx="2274818" cy="1303395"/>
            </a:xfrm>
            <a:prstGeom prst="rect">
              <a:avLst/>
            </a:prstGeom>
          </p:spPr>
        </p:pic>
        <p:sp>
          <p:nvSpPr>
            <p:cNvPr id="10" name="TextBox 9"/>
            <p:cNvSpPr txBox="1"/>
            <p:nvPr/>
          </p:nvSpPr>
          <p:spPr>
            <a:xfrm>
              <a:off x="9669662" y="2961952"/>
              <a:ext cx="1900479" cy="614802"/>
            </a:xfrm>
            <a:prstGeom prst="rect">
              <a:avLst/>
            </a:prstGeom>
            <a:noFill/>
          </p:spPr>
          <p:txBody>
            <a:bodyPr wrap="none" lIns="179081" tIns="143265" rIns="179081" bIns="143265" rtlCol="0">
              <a:spAutoFit/>
            </a:bodyPr>
            <a:lstStyle/>
            <a:p>
              <a:pPr algn="ctr">
                <a:lnSpc>
                  <a:spcPct val="90000"/>
                </a:lnSpc>
                <a:spcAft>
                  <a:spcPts val="587"/>
                </a:spcAft>
              </a:pPr>
              <a:r>
                <a:rPr lang="en-US" sz="2350" dirty="0" err="1">
                  <a:gradFill>
                    <a:gsLst>
                      <a:gs pos="2917">
                        <a:srgbClr val="FFFFFF"/>
                      </a:gs>
                      <a:gs pos="30000">
                        <a:srgbClr val="FFFFFF"/>
                      </a:gs>
                    </a:gsLst>
                    <a:lin ang="5400000" scaled="0"/>
                  </a:gradFill>
                </a:rPr>
                <a:t>microsoft</a:t>
              </a:r>
              <a:r>
                <a:rPr lang="en-US" sz="2350" dirty="0">
                  <a:gradFill>
                    <a:gsLst>
                      <a:gs pos="2917">
                        <a:srgbClr val="FFFFFF"/>
                      </a:gs>
                      <a:gs pos="30000">
                        <a:srgbClr val="FFFFFF"/>
                      </a:gs>
                    </a:gsLst>
                    <a:lin ang="5400000" scaled="0"/>
                  </a:gradFill>
                </a:rPr>
                <a:t>/</a:t>
              </a:r>
              <a:r>
                <a:rPr lang="en-US" sz="2350" dirty="0" err="1">
                  <a:gradFill>
                    <a:gsLst>
                      <a:gs pos="2917">
                        <a:srgbClr val="FFFFFF"/>
                      </a:gs>
                      <a:gs pos="30000">
                        <a:srgbClr val="FFFFFF"/>
                      </a:gs>
                    </a:gsLst>
                    <a:lin ang="5400000" scaled="0"/>
                  </a:gradFill>
                </a:rPr>
                <a:t>iis</a:t>
              </a:r>
              <a:endParaRPr lang="en-US" sz="2350" dirty="0">
                <a:gradFill>
                  <a:gsLst>
                    <a:gs pos="2917">
                      <a:srgbClr val="FFFFFF"/>
                    </a:gs>
                    <a:gs pos="30000">
                      <a:srgbClr val="FFFFFF"/>
                    </a:gs>
                  </a:gsLst>
                  <a:lin ang="5400000" scaled="0"/>
                </a:gradFill>
              </a:endParaRPr>
            </a:p>
          </p:txBody>
        </p:sp>
        <p:sp>
          <p:nvSpPr>
            <p:cNvPr id="11" name="Rectangle 10"/>
            <p:cNvSpPr/>
            <p:nvPr/>
          </p:nvSpPr>
          <p:spPr bwMode="auto">
            <a:xfrm>
              <a:off x="9856872" y="3558517"/>
              <a:ext cx="1482848" cy="423074"/>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8" rIns="0" bIns="45668" numCol="1" rtlCol="0" anchor="ctr" anchorCtr="0" compatLnSpc="1">
              <a:prstTxWarp prst="textNoShape">
                <a:avLst/>
              </a:prstTxWarp>
            </a:bodyPr>
            <a:lstStyle/>
            <a:p>
              <a:pPr algn="ctr" defTabSz="913024" fontAlgn="base">
                <a:spcBef>
                  <a:spcPct val="0"/>
                </a:spcBef>
                <a:spcAft>
                  <a:spcPct val="0"/>
                </a:spcAft>
              </a:pPr>
              <a:r>
                <a:rPr lang="en-US" sz="1763" dirty="0">
                  <a:solidFill>
                    <a:schemeClr val="bg1"/>
                  </a:solidFill>
                </a:rPr>
                <a:t>Layer 1</a:t>
              </a:r>
            </a:p>
          </p:txBody>
        </p:sp>
      </p:grpSp>
      <p:grpSp>
        <p:nvGrpSpPr>
          <p:cNvPr id="18" name="Group 17"/>
          <p:cNvGrpSpPr/>
          <p:nvPr/>
        </p:nvGrpSpPr>
        <p:grpSpPr>
          <a:xfrm>
            <a:off x="9457595" y="1537072"/>
            <a:ext cx="2274818" cy="1303395"/>
            <a:chOff x="9457595" y="1537072"/>
            <a:chExt cx="2274818" cy="1303395"/>
          </a:xfrm>
        </p:grpSpPr>
        <p:sp>
          <p:nvSpPr>
            <p:cNvPr id="12" name="TextBox 11"/>
            <p:cNvSpPr txBox="1"/>
            <p:nvPr/>
          </p:nvSpPr>
          <p:spPr>
            <a:xfrm>
              <a:off x="9740343" y="1957194"/>
              <a:ext cx="1736673" cy="614823"/>
            </a:xfrm>
            <a:prstGeom prst="rect">
              <a:avLst/>
            </a:prstGeom>
            <a:noFill/>
          </p:spPr>
          <p:txBody>
            <a:bodyPr wrap="square" lIns="179081" tIns="143265" rIns="179081" bIns="143265" rtlCol="0">
              <a:spAutoFit/>
            </a:bodyPr>
            <a:lstStyle/>
            <a:p>
              <a:pPr algn="ctr">
                <a:lnSpc>
                  <a:spcPct val="90000"/>
                </a:lnSpc>
                <a:spcAft>
                  <a:spcPts val="587"/>
                </a:spcAft>
              </a:pPr>
              <a:r>
                <a:rPr lang="en-US" sz="2350" dirty="0">
                  <a:solidFill>
                    <a:srgbClr val="0078D7"/>
                  </a:solidFill>
                </a:rPr>
                <a:t>Sandbox</a:t>
              </a:r>
            </a:p>
          </p:txBody>
        </p:sp>
        <p:pic>
          <p:nvPicPr>
            <p:cNvPr id="13" name="Picture 12"/>
            <p:cNvPicPr>
              <a:picLocks noChangeAspect="1"/>
            </p:cNvPicPr>
            <p:nvPr/>
          </p:nvPicPr>
          <p:blipFill>
            <a:blip r:embed="rId3"/>
            <a:stretch>
              <a:fillRect/>
            </a:stretch>
          </p:blipFill>
          <p:spPr>
            <a:xfrm>
              <a:off x="9457595" y="1537072"/>
              <a:ext cx="2274818" cy="1303395"/>
            </a:xfrm>
            <a:prstGeom prst="rect">
              <a:avLst/>
            </a:prstGeom>
          </p:spPr>
        </p:pic>
        <p:sp>
          <p:nvSpPr>
            <p:cNvPr id="14" name="TextBox 13"/>
            <p:cNvSpPr txBox="1"/>
            <p:nvPr/>
          </p:nvSpPr>
          <p:spPr>
            <a:xfrm>
              <a:off x="9628649" y="1682593"/>
              <a:ext cx="1830781" cy="614802"/>
            </a:xfrm>
            <a:prstGeom prst="rect">
              <a:avLst/>
            </a:prstGeom>
            <a:noFill/>
          </p:spPr>
          <p:txBody>
            <a:bodyPr wrap="none" lIns="179081" tIns="143265" rIns="179081" bIns="143265" rtlCol="0">
              <a:spAutoFit/>
            </a:bodyPr>
            <a:lstStyle/>
            <a:p>
              <a:pPr algn="ctr">
                <a:lnSpc>
                  <a:spcPct val="90000"/>
                </a:lnSpc>
                <a:spcAft>
                  <a:spcPts val="587"/>
                </a:spcAft>
              </a:pPr>
              <a:r>
                <a:rPr lang="en-US" sz="2350" dirty="0">
                  <a:gradFill>
                    <a:gsLst>
                      <a:gs pos="2917">
                        <a:srgbClr val="FFFFFF"/>
                      </a:gs>
                      <a:gs pos="30000">
                        <a:srgbClr val="FFFFFF"/>
                      </a:gs>
                    </a:gsLst>
                    <a:lin ang="5400000" scaled="0"/>
                  </a:gradFill>
                </a:rPr>
                <a:t>Mysite.html</a:t>
              </a:r>
            </a:p>
          </p:txBody>
        </p:sp>
        <p:sp>
          <p:nvSpPr>
            <p:cNvPr id="15" name="Rectangle 14"/>
            <p:cNvSpPr/>
            <p:nvPr/>
          </p:nvSpPr>
          <p:spPr bwMode="auto">
            <a:xfrm>
              <a:off x="9852055" y="2199827"/>
              <a:ext cx="1482848" cy="423074"/>
            </a:xfrm>
            <a:prstGeom prst="rect">
              <a:avLst/>
            </a:prstGeom>
            <a:noFill/>
            <a:ln w="3810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8" rIns="0" bIns="45668" numCol="1" rtlCol="0" anchor="ctr" anchorCtr="0" compatLnSpc="1">
              <a:prstTxWarp prst="textNoShape">
                <a:avLst/>
              </a:prstTxWarp>
            </a:bodyPr>
            <a:lstStyle/>
            <a:p>
              <a:pPr algn="ctr" defTabSz="913024" fontAlgn="base">
                <a:spcBef>
                  <a:spcPct val="0"/>
                </a:spcBef>
                <a:spcAft>
                  <a:spcPct val="0"/>
                </a:spcAft>
              </a:pPr>
              <a:r>
                <a:rPr lang="en-US" sz="1763" dirty="0">
                  <a:solidFill>
                    <a:schemeClr val="bg1"/>
                  </a:solidFill>
                </a:rPr>
                <a:t>Layer 2</a:t>
              </a:r>
            </a:p>
          </p:txBody>
        </p:sp>
      </p:grpSp>
      <p:sp>
        <p:nvSpPr>
          <p:cNvPr id="16" name="TextBox 1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954556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fade">
                                      <p:cBhvr>
                                        <p:cTn id="49" dur="500"/>
                                        <p:tgtEl>
                                          <p:spTgt spid="3">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92036"/>
            <a:ext cx="11653523" cy="5449154"/>
          </a:xfrm>
        </p:spPr>
        <p:txBody>
          <a:bodyPr>
            <a:normAutofit/>
          </a:bodyPr>
          <a:lstStyle/>
          <a:p>
            <a:r>
              <a:rPr lang="en-US" dirty="0">
                <a:solidFill>
                  <a:schemeClr val="tx1"/>
                </a:solidFill>
              </a:rPr>
              <a:t>Docker </a:t>
            </a:r>
          </a:p>
          <a:p>
            <a:pPr lvl="1"/>
            <a:r>
              <a:rPr lang="en-US" dirty="0"/>
              <a:t>Compose</a:t>
            </a:r>
          </a:p>
          <a:p>
            <a:pPr lvl="2"/>
            <a:r>
              <a:rPr lang="en-US" dirty="0"/>
              <a:t>Defines a multi-container application</a:t>
            </a:r>
          </a:p>
          <a:p>
            <a:pPr lvl="2"/>
            <a:r>
              <a:rPr lang="en-US" dirty="0"/>
              <a:t>Start/stop all containers via a single command</a:t>
            </a:r>
          </a:p>
          <a:p>
            <a:pPr lvl="2"/>
            <a:r>
              <a:rPr lang="en-US" dirty="0"/>
              <a:t>Scale independent allocation tiers</a:t>
            </a:r>
          </a:p>
          <a:p>
            <a:pPr lvl="1"/>
            <a:r>
              <a:rPr lang="en-US" dirty="0"/>
              <a:t>Swarm</a:t>
            </a:r>
          </a:p>
          <a:p>
            <a:pPr lvl="2"/>
            <a:r>
              <a:rPr lang="en-US" dirty="0"/>
              <a:t>Aggregates container hosts</a:t>
            </a:r>
          </a:p>
          <a:p>
            <a:pPr lvl="2"/>
            <a:r>
              <a:rPr lang="en-US" dirty="0"/>
              <a:t>Supports tagging, affinity/anti-affinity</a:t>
            </a:r>
          </a:p>
          <a:p>
            <a:r>
              <a:rPr lang="en-US" dirty="0" err="1">
                <a:solidFill>
                  <a:schemeClr val="tx1"/>
                </a:solidFill>
              </a:rPr>
              <a:t>Mesos</a:t>
            </a:r>
            <a:r>
              <a:rPr lang="en-US" dirty="0">
                <a:solidFill>
                  <a:schemeClr val="tx1"/>
                </a:solidFill>
              </a:rPr>
              <a:t>/Mesosphere + Marathon</a:t>
            </a:r>
          </a:p>
          <a:p>
            <a:pPr lvl="1"/>
            <a:r>
              <a:rPr lang="en-US" dirty="0"/>
              <a:t>Aggregates container hosts</a:t>
            </a:r>
          </a:p>
          <a:p>
            <a:pPr lvl="1"/>
            <a:r>
              <a:rPr lang="en-US" dirty="0"/>
              <a:t>Web based UI</a:t>
            </a:r>
          </a:p>
          <a:p>
            <a:pPr lvl="1"/>
            <a:r>
              <a:rPr lang="en-US" dirty="0"/>
              <a:t>Service Launch and Discovery</a:t>
            </a:r>
          </a:p>
          <a:p>
            <a:pPr lvl="1"/>
            <a:r>
              <a:rPr lang="en-US" dirty="0"/>
              <a:t>Utilizes the </a:t>
            </a:r>
            <a:r>
              <a:rPr lang="en-US" dirty="0" err="1"/>
              <a:t>docker</a:t>
            </a:r>
            <a:r>
              <a:rPr lang="en-US" dirty="0"/>
              <a:t> command line</a:t>
            </a:r>
          </a:p>
        </p:txBody>
      </p:sp>
      <p:sp>
        <p:nvSpPr>
          <p:cNvPr id="3" name="Title 2"/>
          <p:cNvSpPr>
            <a:spLocks noGrp="1"/>
          </p:cNvSpPr>
          <p:nvPr>
            <p:ph type="title"/>
          </p:nvPr>
        </p:nvSpPr>
        <p:spPr/>
        <p:txBody>
          <a:bodyPr/>
          <a:lstStyle/>
          <a:p>
            <a:r>
              <a:rPr lang="en-US" dirty="0"/>
              <a:t>Composition and Orchestration</a:t>
            </a:r>
          </a:p>
        </p:txBody>
      </p:sp>
      <p:pic>
        <p:nvPicPr>
          <p:cNvPr id="4" name="Picture 3"/>
          <p:cNvPicPr>
            <a:picLocks noChangeAspect="1"/>
          </p:cNvPicPr>
          <p:nvPr/>
        </p:nvPicPr>
        <p:blipFill>
          <a:blip r:embed="rId3"/>
          <a:stretch>
            <a:fillRect/>
          </a:stretch>
        </p:blipFill>
        <p:spPr>
          <a:xfrm>
            <a:off x="7450238" y="2683630"/>
            <a:ext cx="2167281" cy="3510997"/>
          </a:xfrm>
          <a:prstGeom prst="rect">
            <a:avLst/>
          </a:prstGeom>
        </p:spPr>
      </p:pic>
      <p:pic>
        <p:nvPicPr>
          <p:cNvPr id="5" name="Picture 4"/>
          <p:cNvPicPr>
            <a:picLocks noChangeAspect="1"/>
          </p:cNvPicPr>
          <p:nvPr/>
        </p:nvPicPr>
        <p:blipFill>
          <a:blip r:embed="rId4"/>
          <a:stretch>
            <a:fillRect/>
          </a:stretch>
        </p:blipFill>
        <p:spPr>
          <a:xfrm>
            <a:off x="7386817" y="954756"/>
            <a:ext cx="4610878" cy="3679387"/>
          </a:xfrm>
          <a:prstGeom prst="rect">
            <a:avLst/>
          </a:prstGeom>
        </p:spPr>
      </p:pic>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603657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fade">
                                      <p:cBhvr>
                                        <p:cTn id="36" dur="500"/>
                                        <p:tgtEl>
                                          <p:spTgt spid="2">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Effect transition="in" filter="fade">
                                      <p:cBhvr>
                                        <p:cTn id="42" dur="500"/>
                                        <p:tgtEl>
                                          <p:spTgt spid="2">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animEffect transition="in" filter="fade">
                                      <p:cBhvr>
                                        <p:cTn id="45" dur="500"/>
                                        <p:tgtEl>
                                          <p:spTgt spid="2">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
                                            <p:txEl>
                                              <p:pRg st="12" end="12"/>
                                            </p:txEl>
                                          </p:spTgt>
                                        </p:tgtEl>
                                        <p:attrNameLst>
                                          <p:attrName>style.visibility</p:attrName>
                                        </p:attrNameLst>
                                      </p:cBhvr>
                                      <p:to>
                                        <p:strVal val="visible"/>
                                      </p:to>
                                    </p:set>
                                    <p:animEffect transition="in" filter="fade">
                                      <p:cBhvr>
                                        <p:cTn id="48" dur="500"/>
                                        <p:tgtEl>
                                          <p:spTgt spid="2">
                                            <p:txEl>
                                              <p:pRg st="12" end="12"/>
                                            </p:txEl>
                                          </p:spTgt>
                                        </p:tgtEl>
                                      </p:cBhvr>
                                    </p:animEffect>
                                  </p:childTnLst>
                                </p:cTn>
                              </p:par>
                              <p:par>
                                <p:cTn id="49" presetID="6" presetClass="emph" presetSubtype="0" fill="hold" nodeType="withEffect">
                                  <p:stCondLst>
                                    <p:cond delay="0"/>
                                  </p:stCondLst>
                                  <p:childTnLst>
                                    <p:animScale>
                                      <p:cBhvr>
                                        <p:cTn id="50" dur="500" fill="hold"/>
                                        <p:tgtEl>
                                          <p:spTgt spid="5"/>
                                        </p:tgtEl>
                                      </p:cBhvr>
                                      <p:by x="50000" y="50000"/>
                                    </p:animScale>
                                  </p:childTnLst>
                                </p:cTn>
                              </p:par>
                              <p:par>
                                <p:cTn id="51" presetID="42" presetClass="path" presetSubtype="0" accel="50000" decel="50000" fill="hold" nodeType="withEffect">
                                  <p:stCondLst>
                                    <p:cond delay="0"/>
                                  </p:stCondLst>
                                  <p:childTnLst>
                                    <p:animMotion origin="layout" path="M -1.875E-6 2.59259E-6 L 0.10065 -0.12269 " pathEditMode="relative" rAng="0" ptsTypes="AA">
                                      <p:cBhvr>
                                        <p:cTn id="52" dur="500" fill="hold"/>
                                        <p:tgtEl>
                                          <p:spTgt spid="5"/>
                                        </p:tgtEl>
                                        <p:attrNameLst>
                                          <p:attrName>ppt_x</p:attrName>
                                          <p:attrName>ppt_y</p:attrName>
                                        </p:attrNameLst>
                                      </p:cBhvr>
                                      <p:rCtr x="5026" y="-6134"/>
                                    </p:animMotion>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372533" y="1629340"/>
            <a:ext cx="11463867" cy="3069659"/>
          </a:xfrm>
        </p:spPr>
        <p:txBody>
          <a:bodyPr>
            <a:noAutofit/>
          </a:bodyPr>
          <a:lstStyle/>
          <a:p>
            <a:pPr algn="ctr"/>
            <a:r>
              <a:rPr lang="en-US" sz="6000" dirty="0"/>
              <a:t>Windows Server 2016 </a:t>
            </a:r>
          </a:p>
          <a:p>
            <a:pPr algn="ctr"/>
            <a:r>
              <a:rPr lang="en-US" sz="6000" dirty="0"/>
              <a:t>resolves the interface </a:t>
            </a:r>
          </a:p>
          <a:p>
            <a:pPr algn="ctr"/>
            <a:r>
              <a:rPr lang="en-US" sz="6000" dirty="0"/>
              <a:t>between </a:t>
            </a:r>
            <a:r>
              <a:rPr lang="en-US" sz="6000" dirty="0" err="1"/>
              <a:t>devs</a:t>
            </a:r>
            <a:r>
              <a:rPr lang="en-US" sz="6000" dirty="0"/>
              <a:t> and ops</a:t>
            </a:r>
            <a:endParaRPr lang="en-US" sz="5400" dirty="0"/>
          </a:p>
        </p:txBody>
      </p:sp>
      <p:sp>
        <p:nvSpPr>
          <p:cNvPr id="3" name="TextBox 2"/>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8610553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7938"/>
            <a:ext cx="10607693" cy="1891824"/>
          </a:xfrm>
        </p:spPr>
        <p:txBody>
          <a:bodyPr/>
          <a:lstStyle/>
          <a:p>
            <a:r>
              <a:rPr lang="en-US" i="1" dirty="0"/>
              <a:t>Demo</a:t>
            </a:r>
            <a:br>
              <a:rPr lang="en-US" dirty="0"/>
            </a:br>
            <a:r>
              <a:rPr lang="en-US" sz="5294" dirty="0"/>
              <a:t>	Docker Compose</a:t>
            </a:r>
            <a:endParaRPr lang="en-US" dirty="0"/>
          </a:p>
        </p:txBody>
      </p:sp>
      <p:sp>
        <p:nvSpPr>
          <p:cNvPr id="5" name="Text Placeholder 4"/>
          <p:cNvSpPr>
            <a:spLocks noGrp="1"/>
          </p:cNvSpPr>
          <p:nvPr>
            <p:ph type="body" sz="quarter" idx="12"/>
          </p:nvPr>
        </p:nvSpPr>
        <p:spPr/>
        <p:txBody>
          <a:bodyPr/>
          <a:lstStyle/>
          <a:p>
            <a:endParaRPr lang="en-US" dirty="0"/>
          </a:p>
        </p:txBody>
      </p:sp>
      <p:sp>
        <p:nvSpPr>
          <p:cNvPr id="6" name="TextBox 5"/>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93756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For Docker</a:t>
            </a:r>
          </a:p>
        </p:txBody>
      </p:sp>
      <p:sp>
        <p:nvSpPr>
          <p:cNvPr id="5" name="Rectangle 4"/>
          <p:cNvSpPr/>
          <p:nvPr/>
        </p:nvSpPr>
        <p:spPr bwMode="auto">
          <a:xfrm>
            <a:off x="2510301" y="4868359"/>
            <a:ext cx="7171399"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6" name="Rectangle 5"/>
          <p:cNvSpPr/>
          <p:nvPr/>
        </p:nvSpPr>
        <p:spPr bwMode="auto">
          <a:xfrm>
            <a:off x="2510301" y="3727808"/>
            <a:ext cx="7171399"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2513760" y="2587257"/>
            <a:ext cx="1703207"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Docker </a:t>
            </a:r>
            <a:br>
              <a:rPr lang="en-US" sz="1765" dirty="0">
                <a:gradFill>
                  <a:gsLst>
                    <a:gs pos="0">
                      <a:srgbClr val="FFFFFF"/>
                    </a:gs>
                    <a:gs pos="100000">
                      <a:srgbClr val="FFFFFF"/>
                    </a:gs>
                  </a:gsLst>
                  <a:lin ang="5400000" scaled="0"/>
                </a:gradFill>
                <a:ea typeface="Segoe UI" pitchFamily="34" charset="0"/>
                <a:cs typeface="Segoe UI" pitchFamily="34" charset="0"/>
              </a:rPr>
            </a:br>
            <a:r>
              <a:rPr lang="en-US" sz="1765" dirty="0">
                <a:gradFill>
                  <a:gsLst>
                    <a:gs pos="0">
                      <a:srgbClr val="FFFFFF"/>
                    </a:gs>
                    <a:gs pos="100000">
                      <a:srgbClr val="FFFFFF"/>
                    </a:gs>
                  </a:gsLst>
                  <a:lin ang="5400000" scaled="0"/>
                </a:gradFill>
                <a:ea typeface="Segoe UI" pitchFamily="34" charset="0"/>
                <a:cs typeface="Segoe UI" pitchFamily="34" charset="0"/>
              </a:rPr>
              <a:t>Client</a:t>
            </a:r>
          </a:p>
        </p:txBody>
      </p:sp>
      <p:sp>
        <p:nvSpPr>
          <p:cNvPr id="8" name="Rectangle 7"/>
          <p:cNvSpPr/>
          <p:nvPr/>
        </p:nvSpPr>
        <p:spPr bwMode="auto">
          <a:xfrm>
            <a:off x="6156916" y="2587257"/>
            <a:ext cx="1703207"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Docker </a:t>
            </a:r>
            <a:br>
              <a:rPr lang="en-US" sz="1765" dirty="0">
                <a:gradFill>
                  <a:gsLst>
                    <a:gs pos="0">
                      <a:srgbClr val="FFFFFF"/>
                    </a:gs>
                    <a:gs pos="100000">
                      <a:srgbClr val="FFFFFF"/>
                    </a:gs>
                  </a:gsLst>
                  <a:lin ang="5400000" scaled="0"/>
                </a:gradFill>
                <a:ea typeface="Segoe UI" pitchFamily="34" charset="0"/>
                <a:cs typeface="Segoe UI" pitchFamily="34" charset="0"/>
              </a:rPr>
            </a:br>
            <a:r>
              <a:rPr lang="en-US" sz="1765" dirty="0">
                <a:gradFill>
                  <a:gsLst>
                    <a:gs pos="0">
                      <a:srgbClr val="FFFFFF"/>
                    </a:gs>
                    <a:gs pos="100000">
                      <a:srgbClr val="FFFFFF"/>
                    </a:gs>
                  </a:gsLst>
                  <a:lin ang="5400000" scaled="0"/>
                </a:gradFill>
                <a:ea typeface="Segoe UI" pitchFamily="34" charset="0"/>
                <a:cs typeface="Segoe UI" pitchFamily="34" charset="0"/>
              </a:rPr>
              <a:t>Registry</a:t>
            </a:r>
          </a:p>
        </p:txBody>
      </p:sp>
      <p:sp>
        <p:nvSpPr>
          <p:cNvPr id="9" name="Rectangle 8"/>
          <p:cNvSpPr/>
          <p:nvPr/>
        </p:nvSpPr>
        <p:spPr bwMode="auto">
          <a:xfrm>
            <a:off x="4335338" y="2587257"/>
            <a:ext cx="1703207"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Docker Compose</a:t>
            </a:r>
          </a:p>
        </p:txBody>
      </p:sp>
      <p:sp>
        <p:nvSpPr>
          <p:cNvPr id="10" name="Rectangle 9"/>
          <p:cNvSpPr/>
          <p:nvPr/>
        </p:nvSpPr>
        <p:spPr bwMode="auto">
          <a:xfrm>
            <a:off x="7978492" y="2587257"/>
            <a:ext cx="1703207" cy="1045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11" name="TextBox 10"/>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27188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For Docker</a:t>
            </a:r>
          </a:p>
        </p:txBody>
      </p:sp>
      <p:sp>
        <p:nvSpPr>
          <p:cNvPr id="3" name="Text Placeholder 2"/>
          <p:cNvSpPr>
            <a:spLocks noGrp="1"/>
          </p:cNvSpPr>
          <p:nvPr>
            <p:ph type="body" sz="quarter" idx="10"/>
          </p:nvPr>
        </p:nvSpPr>
        <p:spPr>
          <a:xfrm>
            <a:off x="269241" y="1189494"/>
            <a:ext cx="6273527" cy="4256550"/>
          </a:xfrm>
        </p:spPr>
        <p:txBody>
          <a:bodyPr/>
          <a:lstStyle/>
          <a:p>
            <a:pPr marL="0" indent="0">
              <a:buNone/>
            </a:pPr>
            <a:r>
              <a:rPr lang="en-US" sz="2600" dirty="0"/>
              <a:t>Soon to be released open source</a:t>
            </a:r>
          </a:p>
          <a:p>
            <a:pPr marL="0" indent="0">
              <a:buNone/>
            </a:pPr>
            <a:endParaRPr lang="en-US" sz="2600" dirty="0"/>
          </a:p>
          <a:p>
            <a:pPr marL="0" indent="0">
              <a:buNone/>
            </a:pPr>
            <a:r>
              <a:rPr lang="en-US" sz="2600" dirty="0"/>
              <a:t>Builds on the Docker Engine’s REST Interfaces</a:t>
            </a:r>
          </a:p>
          <a:p>
            <a:pPr marL="0" indent="0">
              <a:buNone/>
            </a:pPr>
            <a:endParaRPr lang="en-US" sz="2600" dirty="0"/>
          </a:p>
          <a:p>
            <a:pPr marL="0" indent="0">
              <a:buNone/>
            </a:pPr>
            <a:r>
              <a:rPr lang="en-US" sz="2600" dirty="0"/>
              <a:t>Will replaces the existing container module</a:t>
            </a:r>
          </a:p>
          <a:p>
            <a:pPr marL="0" indent="0">
              <a:buNone/>
            </a:pPr>
            <a:endParaRPr lang="en-US" sz="2600" dirty="0"/>
          </a:p>
          <a:p>
            <a:pPr marL="0" indent="0">
              <a:buNone/>
            </a:pPr>
            <a:r>
              <a:rPr lang="en-US" sz="2600" dirty="0"/>
              <a:t>We need you!</a:t>
            </a:r>
          </a:p>
        </p:txBody>
      </p:sp>
      <p:sp>
        <p:nvSpPr>
          <p:cNvPr id="5" name="Rectangle 4"/>
          <p:cNvSpPr/>
          <p:nvPr/>
        </p:nvSpPr>
        <p:spPr bwMode="auto">
          <a:xfrm>
            <a:off x="6542767" y="5571072"/>
            <a:ext cx="5529398"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Operating System</a:t>
            </a:r>
          </a:p>
        </p:txBody>
      </p:sp>
      <p:sp>
        <p:nvSpPr>
          <p:cNvPr id="6" name="Rectangle 5"/>
          <p:cNvSpPr/>
          <p:nvPr/>
        </p:nvSpPr>
        <p:spPr bwMode="auto">
          <a:xfrm>
            <a:off x="6542768" y="4842896"/>
            <a:ext cx="5529399"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6534646" y="4095875"/>
            <a:ext cx="1050586"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Docker </a:t>
            </a:r>
            <a:br>
              <a:rPr lang="en-US" sz="1078" dirty="0">
                <a:gradFill>
                  <a:gsLst>
                    <a:gs pos="0">
                      <a:srgbClr val="FFFFFF"/>
                    </a:gs>
                    <a:gs pos="100000">
                      <a:srgbClr val="FFFFFF"/>
                    </a:gs>
                  </a:gsLst>
                  <a:lin ang="5400000" scaled="0"/>
                </a:gradFill>
                <a:ea typeface="Segoe UI" pitchFamily="34" charset="0"/>
                <a:cs typeface="Segoe UI" pitchFamily="34" charset="0"/>
              </a:rPr>
            </a:br>
            <a:r>
              <a:rPr lang="en-US" sz="1078" dirty="0">
                <a:gradFill>
                  <a:gsLst>
                    <a:gs pos="0">
                      <a:srgbClr val="FFFFFF"/>
                    </a:gs>
                    <a:gs pos="100000">
                      <a:srgbClr val="FFFFFF"/>
                    </a:gs>
                  </a:gsLst>
                  <a:lin ang="5400000" scaled="0"/>
                </a:gradFill>
                <a:ea typeface="Segoe UI" pitchFamily="34" charset="0"/>
                <a:cs typeface="Segoe UI" pitchFamily="34" charset="0"/>
              </a:rPr>
              <a:t>Client</a:t>
            </a:r>
          </a:p>
        </p:txBody>
      </p:sp>
      <p:sp>
        <p:nvSpPr>
          <p:cNvPr id="8" name="Rectangle 7"/>
          <p:cNvSpPr/>
          <p:nvPr/>
        </p:nvSpPr>
        <p:spPr bwMode="auto">
          <a:xfrm>
            <a:off x="9893754" y="4092531"/>
            <a:ext cx="1050586"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Docker </a:t>
            </a:r>
            <a:br>
              <a:rPr lang="en-US" sz="1078" dirty="0">
                <a:gradFill>
                  <a:gsLst>
                    <a:gs pos="0">
                      <a:srgbClr val="FFFFFF"/>
                    </a:gs>
                    <a:gs pos="100000">
                      <a:srgbClr val="FFFFFF"/>
                    </a:gs>
                  </a:gsLst>
                  <a:lin ang="5400000" scaled="0"/>
                </a:gradFill>
                <a:ea typeface="Segoe UI" pitchFamily="34" charset="0"/>
                <a:cs typeface="Segoe UI" pitchFamily="34" charset="0"/>
              </a:rPr>
            </a:br>
            <a:r>
              <a:rPr lang="en-US" sz="1078" dirty="0">
                <a:gradFill>
                  <a:gsLst>
                    <a:gs pos="0">
                      <a:srgbClr val="FFFFFF"/>
                    </a:gs>
                    <a:gs pos="100000">
                      <a:srgbClr val="FFFFFF"/>
                    </a:gs>
                  </a:gsLst>
                  <a:lin ang="5400000" scaled="0"/>
                </a:gradFill>
                <a:ea typeface="Segoe UI" pitchFamily="34" charset="0"/>
                <a:cs typeface="Segoe UI" pitchFamily="34" charset="0"/>
              </a:rPr>
              <a:t>Registry</a:t>
            </a:r>
          </a:p>
        </p:txBody>
      </p:sp>
      <p:sp>
        <p:nvSpPr>
          <p:cNvPr id="9" name="Rectangle 8"/>
          <p:cNvSpPr/>
          <p:nvPr/>
        </p:nvSpPr>
        <p:spPr bwMode="auto">
          <a:xfrm>
            <a:off x="8774051" y="4092531"/>
            <a:ext cx="1050586"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Docker Compose</a:t>
            </a:r>
          </a:p>
        </p:txBody>
      </p:sp>
      <p:sp>
        <p:nvSpPr>
          <p:cNvPr id="10" name="Rectangle 9"/>
          <p:cNvSpPr/>
          <p:nvPr/>
        </p:nvSpPr>
        <p:spPr bwMode="auto">
          <a:xfrm>
            <a:off x="11013457" y="4095875"/>
            <a:ext cx="1050586"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Docker Swarm</a:t>
            </a:r>
          </a:p>
        </p:txBody>
      </p:sp>
      <p:sp>
        <p:nvSpPr>
          <p:cNvPr id="11" name="Rectangle 10"/>
          <p:cNvSpPr/>
          <p:nvPr/>
        </p:nvSpPr>
        <p:spPr bwMode="auto">
          <a:xfrm>
            <a:off x="7654349" y="4095875"/>
            <a:ext cx="1050586" cy="645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14" name="TextBox 13"/>
          <p:cNvSpPr txBox="1"/>
          <p:nvPr/>
        </p:nvSpPr>
        <p:spPr>
          <a:xfrm>
            <a:off x="6534646" y="2175072"/>
            <a:ext cx="5529397" cy="1562943"/>
          </a:xfrm>
          <a:prstGeom prst="rect">
            <a:avLst/>
          </a:prstGeom>
          <a:solidFill>
            <a:srgbClr val="012456"/>
          </a:solidFill>
        </p:spPr>
        <p:txBody>
          <a:bodyPr wrap="square" lIns="179285" tIns="143428" rIns="179285" bIns="143428" rtlCol="0">
            <a:spAutoFit/>
          </a:bodyPr>
          <a:lstStyle/>
          <a:p>
            <a:pPr>
              <a:lnSpc>
                <a:spcPct val="90000"/>
              </a:lnSpc>
              <a:spcAft>
                <a:spcPts val="588"/>
              </a:spcAft>
            </a:pPr>
            <a:r>
              <a:rPr lang="en-US" sz="1078" dirty="0">
                <a:solidFill>
                  <a:srgbClr val="EEEDF0"/>
                </a:solidFill>
                <a:latin typeface="Lucida Console" panose="020B0609040504020204" pitchFamily="49" charset="0"/>
              </a:rPr>
              <a:t>Windows PowerShell</a:t>
            </a:r>
          </a:p>
          <a:p>
            <a:pPr>
              <a:lnSpc>
                <a:spcPct val="90000"/>
              </a:lnSpc>
              <a:spcAft>
                <a:spcPts val="588"/>
              </a:spcAft>
            </a:pPr>
            <a:r>
              <a:rPr lang="en-US" sz="1078" dirty="0">
                <a:solidFill>
                  <a:srgbClr val="EEEDF0"/>
                </a:solidFill>
                <a:latin typeface="Lucida Console" panose="020B0609040504020204" pitchFamily="49" charset="0"/>
              </a:rPr>
              <a:t>Copyright (C) 2016 Microsoft Corporation. All rights reserved.</a:t>
            </a:r>
          </a:p>
          <a:p>
            <a:pPr>
              <a:lnSpc>
                <a:spcPct val="90000"/>
              </a:lnSpc>
              <a:spcAft>
                <a:spcPts val="588"/>
              </a:spcAft>
            </a:pPr>
            <a:endParaRPr lang="en-US" sz="1078" dirty="0">
              <a:solidFill>
                <a:srgbClr val="EEEDF0"/>
              </a:solidFill>
              <a:latin typeface="Lucida Console" panose="020B0609040504020204" pitchFamily="49" charset="0"/>
            </a:endParaRPr>
          </a:p>
          <a:p>
            <a:pPr>
              <a:lnSpc>
                <a:spcPct val="90000"/>
              </a:lnSpc>
              <a:spcAft>
                <a:spcPts val="588"/>
              </a:spcAft>
            </a:pPr>
            <a:r>
              <a:rPr lang="en-US" sz="1078" dirty="0">
                <a:solidFill>
                  <a:srgbClr val="EEEDF0"/>
                </a:solidFill>
                <a:latin typeface="Lucida Console" panose="020B0609040504020204" pitchFamily="49" charset="0"/>
              </a:rPr>
              <a:t>PS C:\&gt; </a:t>
            </a:r>
            <a:r>
              <a:rPr lang="en-US" sz="1078" dirty="0">
                <a:solidFill>
                  <a:srgbClr val="FFFF00"/>
                </a:solidFill>
                <a:latin typeface="Lucida Console" panose="020B0609040504020204" pitchFamily="49" charset="0"/>
              </a:rPr>
              <a:t>New-Container</a:t>
            </a:r>
          </a:p>
          <a:p>
            <a:pPr>
              <a:lnSpc>
                <a:spcPct val="90000"/>
              </a:lnSpc>
              <a:spcAft>
                <a:spcPts val="588"/>
              </a:spcAft>
            </a:pPr>
            <a:r>
              <a:rPr lang="en-US" sz="1078" dirty="0">
                <a:solidFill>
                  <a:srgbClr val="EEEDF0"/>
                </a:solidFill>
                <a:latin typeface="Lucida Console" panose="020B0609040504020204" pitchFamily="49" charset="0"/>
              </a:rPr>
              <a:t>PS C:\&gt; </a:t>
            </a:r>
            <a:r>
              <a:rPr lang="en-US" sz="1078" dirty="0">
                <a:solidFill>
                  <a:srgbClr val="FFFF00"/>
                </a:solidFill>
                <a:latin typeface="Lucida Console" panose="020B0609040504020204" pitchFamily="49" charset="0"/>
              </a:rPr>
              <a:t>Get-Container</a:t>
            </a:r>
          </a:p>
          <a:p>
            <a:pPr>
              <a:lnSpc>
                <a:spcPct val="90000"/>
              </a:lnSpc>
              <a:spcAft>
                <a:spcPts val="588"/>
              </a:spcAft>
            </a:pPr>
            <a:r>
              <a:rPr lang="en-US" sz="1078" dirty="0">
                <a:solidFill>
                  <a:srgbClr val="EEEDF0"/>
                </a:solidFill>
                <a:latin typeface="Lucida Console" panose="020B0609040504020204" pitchFamily="49" charset="0"/>
              </a:rPr>
              <a:t>PS C:\&gt; </a:t>
            </a:r>
            <a:r>
              <a:rPr lang="en-US" sz="1078" dirty="0">
                <a:solidFill>
                  <a:srgbClr val="FFFF00"/>
                </a:solidFill>
                <a:latin typeface="Lucida Console" panose="020B0609040504020204" pitchFamily="49" charset="0"/>
              </a:rPr>
              <a:t>Get-</a:t>
            </a:r>
            <a:r>
              <a:rPr lang="en-US" sz="1078" dirty="0" err="1">
                <a:solidFill>
                  <a:srgbClr val="FFFF00"/>
                </a:solidFill>
                <a:latin typeface="Lucida Console" panose="020B0609040504020204" pitchFamily="49" charset="0"/>
              </a:rPr>
              <a:t>ContainerImage</a:t>
            </a:r>
            <a:endParaRPr lang="en-US" sz="1078" dirty="0">
              <a:solidFill>
                <a:srgbClr val="FFFF00"/>
              </a:solidFill>
              <a:latin typeface="Lucida Console" panose="020B0609040504020204" pitchFamily="49" charset="0"/>
            </a:endParaRPr>
          </a:p>
        </p:txBody>
      </p:sp>
      <p:sp>
        <p:nvSpPr>
          <p:cNvPr id="12" name="TextBox 11"/>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17688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7264"/>
            <a:ext cx="12192000" cy="1321978"/>
          </a:xfrm>
          <a:solidFill>
            <a:schemeClr val="bg2">
              <a:lumMod val="65000"/>
              <a:alpha val="30000"/>
            </a:schemeClr>
          </a:solidFill>
        </p:spPr>
        <p:txBody>
          <a:bodyPr>
            <a:noAutofit/>
          </a:bodyPr>
          <a:lstStyle/>
          <a:p>
            <a:r>
              <a:rPr lang="en-US" sz="4800" dirty="0"/>
              <a:t>Windows Server 2016 resolves the interface between dev and ops</a:t>
            </a:r>
          </a:p>
        </p:txBody>
      </p:sp>
    </p:spTree>
    <p:extLst>
      <p:ext uri="{BB962C8B-B14F-4D97-AF65-F5344CB8AC3E}">
        <p14:creationId xmlns:p14="http://schemas.microsoft.com/office/powerpoint/2010/main" val="1262677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050" y="877992"/>
            <a:ext cx="4647521" cy="5723324"/>
          </a:xfrm>
          <a:prstGeom prst="rect">
            <a:avLst/>
          </a:prstGeom>
          <a:noFill/>
        </p:spPr>
        <p:txBody>
          <a:bodyPr wrap="square" lIns="179285" tIns="143428" rIns="179285" bIns="143428" rtlCol="0">
            <a:spAutoFit/>
          </a:bodyPr>
          <a:lstStyle/>
          <a:p>
            <a:pPr>
              <a:lnSpc>
                <a:spcPct val="90000"/>
              </a:lnSpc>
              <a:spcAft>
                <a:spcPts val="588"/>
              </a:spcAft>
            </a:pPr>
            <a:r>
              <a:rPr lang="en-US" sz="2600" b="1" dirty="0"/>
              <a:t>Call to Action</a:t>
            </a:r>
          </a:p>
          <a:p>
            <a:pPr marL="336145" indent="-336145">
              <a:lnSpc>
                <a:spcPct val="90000"/>
              </a:lnSpc>
              <a:spcAft>
                <a:spcPts val="588"/>
              </a:spcAft>
              <a:buFont typeface="Arial" panose="020B0604020202020204" pitchFamily="34" charset="0"/>
              <a:buChar char="•"/>
            </a:pPr>
            <a:r>
              <a:rPr lang="en-US" sz="2200" dirty="0"/>
              <a:t>Target Nano Server</a:t>
            </a:r>
          </a:p>
          <a:p>
            <a:pPr marL="336145" indent="-336145">
              <a:lnSpc>
                <a:spcPct val="90000"/>
              </a:lnSpc>
              <a:spcAft>
                <a:spcPts val="588"/>
              </a:spcAft>
              <a:buFont typeface="Arial" panose="020B0604020202020204" pitchFamily="34" charset="0"/>
              <a:buChar char="•"/>
            </a:pPr>
            <a:r>
              <a:rPr lang="en-US" sz="2200" dirty="0"/>
              <a:t>Create WSAs</a:t>
            </a:r>
          </a:p>
          <a:p>
            <a:pPr marL="336145" indent="-336145">
              <a:lnSpc>
                <a:spcPct val="90000"/>
              </a:lnSpc>
              <a:spcAft>
                <a:spcPts val="588"/>
              </a:spcAft>
              <a:buFont typeface="Arial" panose="020B0604020202020204" pitchFamily="34" charset="0"/>
              <a:buChar char="•"/>
            </a:pPr>
            <a:r>
              <a:rPr lang="en-US" sz="2200" dirty="0"/>
              <a:t>Deploy using Package Management</a:t>
            </a:r>
          </a:p>
          <a:p>
            <a:pPr marL="336145" indent="-336145">
              <a:lnSpc>
                <a:spcPct val="90000"/>
              </a:lnSpc>
              <a:spcAft>
                <a:spcPts val="588"/>
              </a:spcAft>
              <a:buFont typeface="Arial" panose="020B0604020202020204" pitchFamily="34" charset="0"/>
              <a:buChar char="•"/>
            </a:pPr>
            <a:endParaRPr lang="en-US" sz="2000" dirty="0"/>
          </a:p>
          <a:p>
            <a:pPr>
              <a:lnSpc>
                <a:spcPct val="90000"/>
              </a:lnSpc>
              <a:spcAft>
                <a:spcPts val="588"/>
              </a:spcAft>
            </a:pPr>
            <a:r>
              <a:rPr lang="en-US" sz="2600" b="1" dirty="0"/>
              <a:t>Give us feedback on:</a:t>
            </a:r>
          </a:p>
          <a:p>
            <a:pPr marL="336145" indent="-336145">
              <a:lnSpc>
                <a:spcPct val="90000"/>
              </a:lnSpc>
              <a:spcAft>
                <a:spcPts val="588"/>
              </a:spcAft>
              <a:buFont typeface="Arial" panose="020B0604020202020204" pitchFamily="34" charset="0"/>
              <a:buChar char="•"/>
            </a:pPr>
            <a:r>
              <a:rPr lang="en-US" sz="2200" dirty="0"/>
              <a:t>Missing Reverse Forwarders</a:t>
            </a:r>
          </a:p>
          <a:p>
            <a:pPr marL="336145" indent="-336145">
              <a:lnSpc>
                <a:spcPct val="90000"/>
              </a:lnSpc>
              <a:spcAft>
                <a:spcPts val="588"/>
              </a:spcAft>
              <a:buFont typeface="Arial" panose="020B0604020202020204" pitchFamily="34" charset="0"/>
              <a:buChar char="•"/>
            </a:pPr>
            <a:r>
              <a:rPr lang="en-US" sz="2200" dirty="0">
                <a:gradFill>
                  <a:gsLst>
                    <a:gs pos="2917">
                      <a:schemeClr val="tx1"/>
                    </a:gs>
                    <a:gs pos="30000">
                      <a:schemeClr val="tx1"/>
                    </a:gs>
                  </a:gsLst>
                  <a:lin ang="5400000" scaled="0"/>
                </a:gradFill>
              </a:rPr>
              <a:t>Installer functionality needed in WSA</a:t>
            </a:r>
          </a:p>
          <a:p>
            <a:pPr marL="336145" indent="-336145">
              <a:lnSpc>
                <a:spcPct val="90000"/>
              </a:lnSpc>
              <a:spcAft>
                <a:spcPts val="588"/>
              </a:spcAft>
              <a:buFont typeface="Arial" panose="020B0604020202020204" pitchFamily="34" charset="0"/>
              <a:buChar char="•"/>
            </a:pPr>
            <a:r>
              <a:rPr lang="en-US" sz="2200" dirty="0">
                <a:gradFill>
                  <a:gsLst>
                    <a:gs pos="2917">
                      <a:schemeClr val="tx1"/>
                    </a:gs>
                    <a:gs pos="30000">
                      <a:schemeClr val="tx1"/>
                    </a:gs>
                  </a:gsLst>
                  <a:lin ang="5400000" scaled="0"/>
                </a:gradFill>
              </a:rPr>
              <a:t>Package Management</a:t>
            </a:r>
          </a:p>
          <a:p>
            <a:pPr marL="336145" indent="-336145">
              <a:lnSpc>
                <a:spcPct val="90000"/>
              </a:lnSpc>
              <a:spcAft>
                <a:spcPts val="588"/>
              </a:spcAft>
              <a:buFont typeface="Arial" panose="020B0604020202020204" pitchFamily="34" charset="0"/>
              <a:buChar char="•"/>
            </a:pPr>
            <a:endParaRPr lang="en-US" sz="1600" dirty="0">
              <a:gradFill>
                <a:gsLst>
                  <a:gs pos="2917">
                    <a:schemeClr val="tx1"/>
                  </a:gs>
                  <a:gs pos="30000">
                    <a:schemeClr val="tx1"/>
                  </a:gs>
                </a:gsLst>
                <a:lin ang="5400000" scaled="0"/>
              </a:gradFill>
            </a:endParaRPr>
          </a:p>
          <a:p>
            <a:pPr marL="0" lvl="1">
              <a:lnSpc>
                <a:spcPct val="90000"/>
              </a:lnSpc>
              <a:spcAft>
                <a:spcPts val="588"/>
              </a:spcAft>
            </a:pPr>
            <a:r>
              <a:rPr lang="en-US" sz="2200" dirty="0">
                <a:hlinkClick r:id="rId3"/>
              </a:rPr>
              <a:t>nanoserver@microsoft.com</a:t>
            </a:r>
            <a:endParaRPr lang="en-US" sz="2200" dirty="0"/>
          </a:p>
          <a:p>
            <a:pPr>
              <a:lnSpc>
                <a:spcPct val="90000"/>
              </a:lnSpc>
              <a:spcAft>
                <a:spcPts val="588"/>
              </a:spcAft>
            </a:pPr>
            <a:r>
              <a:rPr lang="en-US" sz="1961" dirty="0">
                <a:gradFill>
                  <a:gsLst>
                    <a:gs pos="2917">
                      <a:schemeClr val="tx1"/>
                    </a:gs>
                    <a:gs pos="30000">
                      <a:schemeClr val="tx1"/>
                    </a:gs>
                  </a:gsLst>
                  <a:lin ang="5400000" scaled="0"/>
                </a:gradFill>
                <a:hlinkClick r:id="rId4"/>
              </a:rPr>
              <a:t>https://windowsserver.uservoice.com/forums/295047-general-feedback</a:t>
            </a:r>
            <a:r>
              <a:rPr lang="en-US" sz="1961" dirty="0">
                <a:gradFill>
                  <a:gsLst>
                    <a:gs pos="2917">
                      <a:schemeClr val="tx1"/>
                    </a:gs>
                    <a:gs pos="30000">
                      <a:schemeClr val="tx1"/>
                    </a:gs>
                  </a:gsLst>
                  <a:lin ang="5400000" scaled="0"/>
                </a:gradFill>
              </a:rPr>
              <a:t> </a:t>
            </a:r>
            <a:endParaRPr lang="en-US" sz="2353" dirty="0">
              <a:gradFill>
                <a:gsLst>
                  <a:gs pos="2917">
                    <a:schemeClr val="tx1"/>
                  </a:gs>
                  <a:gs pos="30000">
                    <a:schemeClr val="tx1"/>
                  </a:gs>
                </a:gsLst>
                <a:lin ang="5400000" scaled="0"/>
              </a:gradFill>
            </a:endParaRPr>
          </a:p>
        </p:txBody>
      </p:sp>
      <p:sp>
        <p:nvSpPr>
          <p:cNvPr id="4" name="Title 3"/>
          <p:cNvSpPr>
            <a:spLocks noGrp="1"/>
          </p:cNvSpPr>
          <p:nvPr>
            <p:ph type="title"/>
          </p:nvPr>
        </p:nvSpPr>
        <p:spPr/>
        <p:txBody>
          <a:bodyPr>
            <a:normAutofit/>
          </a:bodyPr>
          <a:lstStyle/>
          <a:p>
            <a:r>
              <a:rPr lang="en-US" sz="2600" dirty="0"/>
              <a:t>App Platform</a:t>
            </a:r>
          </a:p>
        </p:txBody>
      </p:sp>
      <p:grpSp>
        <p:nvGrpSpPr>
          <p:cNvPr id="6" name="Group 5"/>
          <p:cNvGrpSpPr/>
          <p:nvPr/>
        </p:nvGrpSpPr>
        <p:grpSpPr>
          <a:xfrm>
            <a:off x="4806362" y="487"/>
            <a:ext cx="7564612" cy="6348227"/>
            <a:chOff x="4806362" y="487"/>
            <a:chExt cx="7564612" cy="6348227"/>
          </a:xfrm>
        </p:grpSpPr>
        <p:sp>
          <p:nvSpPr>
            <p:cNvPr id="7" name="Rectangle 6"/>
            <p:cNvSpPr/>
            <p:nvPr/>
          </p:nvSpPr>
          <p:spPr bwMode="auto">
            <a:xfrm>
              <a:off x="4806362" y="487"/>
              <a:ext cx="7386207" cy="6348227"/>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18" fontAlgn="base">
                <a:spcBef>
                  <a:spcPct val="0"/>
                </a:spcBef>
                <a:spcAft>
                  <a:spcPct val="0"/>
                </a:spcAft>
              </a:pPr>
              <a:endParaRPr lang="en-US" sz="2133" dirty="0">
                <a:gradFill>
                  <a:gsLst>
                    <a:gs pos="16814">
                      <a:srgbClr val="FFFFFF"/>
                    </a:gs>
                    <a:gs pos="46000">
                      <a:srgbClr val="FFFFFF"/>
                    </a:gs>
                  </a:gsLst>
                  <a:lin ang="5400000" scaled="0"/>
                </a:gradFill>
              </a:endParaRPr>
            </a:p>
          </p:txBody>
        </p:sp>
        <p:sp>
          <p:nvSpPr>
            <p:cNvPr id="8" name="Content Placeholder 3"/>
            <p:cNvSpPr txBox="1">
              <a:spLocks/>
            </p:cNvSpPr>
            <p:nvPr/>
          </p:nvSpPr>
          <p:spPr>
            <a:xfrm>
              <a:off x="5016258" y="159484"/>
              <a:ext cx="7354716" cy="611627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bg1"/>
                  </a:solidFill>
                </a:rPr>
                <a:t>Develop</a:t>
              </a:r>
              <a:r>
                <a:rPr lang="en-US" sz="2400" dirty="0">
                  <a:solidFill>
                    <a:schemeClr val="bg1"/>
                  </a:solidFill>
                </a:rPr>
                <a:t> apps using SDK targeting Nano Server</a:t>
              </a:r>
            </a:p>
            <a:p>
              <a:pPr marL="0" indent="0">
                <a:buNone/>
              </a:pPr>
              <a:endParaRPr lang="en-US" sz="2400" b="1" dirty="0">
                <a:solidFill>
                  <a:schemeClr val="bg1"/>
                </a:solidFill>
              </a:endParaRPr>
            </a:p>
            <a:p>
              <a:pPr marL="0" indent="0">
                <a:buNone/>
              </a:pPr>
              <a:r>
                <a:rPr lang="en-US" sz="2400" b="1" dirty="0">
                  <a:solidFill>
                    <a:schemeClr val="bg1"/>
                  </a:solidFill>
                </a:rPr>
                <a:t>Package</a:t>
              </a:r>
              <a:r>
                <a:rPr lang="en-US" sz="2400" dirty="0">
                  <a:solidFill>
                    <a:schemeClr val="bg1"/>
                  </a:solidFill>
                </a:rPr>
                <a:t> apps using Windows Server App (WSA) installer</a:t>
              </a:r>
            </a:p>
            <a:p>
              <a:pPr marL="0" indent="0">
                <a:buNone/>
              </a:pPr>
              <a:endParaRPr lang="en-US" sz="2400" b="1" dirty="0">
                <a:solidFill>
                  <a:schemeClr val="bg1"/>
                </a:solidFill>
              </a:endParaRPr>
            </a:p>
            <a:p>
              <a:pPr marL="0" indent="0">
                <a:buNone/>
              </a:pPr>
              <a:r>
                <a:rPr lang="en-US" sz="2400" b="1" dirty="0">
                  <a:solidFill>
                    <a:schemeClr val="bg1"/>
                  </a:solidFill>
                </a:rPr>
                <a:t>Configure</a:t>
              </a:r>
              <a:r>
                <a:rPr lang="en-US" sz="2400" dirty="0">
                  <a:solidFill>
                    <a:schemeClr val="bg1"/>
                  </a:solidFill>
                </a:rPr>
                <a:t> apps using DSC</a:t>
              </a:r>
            </a:p>
            <a:p>
              <a:pPr marL="0" indent="0">
                <a:buNone/>
              </a:pPr>
              <a:endParaRPr lang="en-US" sz="2400" b="1" dirty="0">
                <a:solidFill>
                  <a:schemeClr val="bg1"/>
                </a:solidFill>
              </a:endParaRPr>
            </a:p>
            <a:p>
              <a:pPr marL="0" indent="0">
                <a:buNone/>
              </a:pPr>
              <a:r>
                <a:rPr lang="en-US" sz="2400" b="1" dirty="0">
                  <a:solidFill>
                    <a:schemeClr val="bg1"/>
                  </a:solidFill>
                </a:rPr>
                <a:t>Deploy</a:t>
              </a:r>
              <a:r>
                <a:rPr lang="en-US" sz="2400" dirty="0">
                  <a:solidFill>
                    <a:schemeClr val="bg1"/>
                  </a:solidFill>
                </a:rPr>
                <a:t> apps and dependencies using Package Management</a:t>
              </a:r>
            </a:p>
            <a:p>
              <a:pPr marL="0" indent="0">
                <a:buNone/>
              </a:pPr>
              <a:endParaRPr lang="en-US" sz="2400" b="1" dirty="0">
                <a:solidFill>
                  <a:schemeClr val="bg1"/>
                </a:solidFill>
              </a:endParaRPr>
            </a:p>
            <a:p>
              <a:pPr marL="0" indent="0">
                <a:buNone/>
              </a:pPr>
              <a:r>
                <a:rPr lang="en-US" sz="2400" b="1" dirty="0">
                  <a:solidFill>
                    <a:schemeClr val="bg1"/>
                  </a:solidFill>
                </a:rPr>
                <a:t>Run</a:t>
              </a:r>
              <a:r>
                <a:rPr lang="en-US" sz="2400" dirty="0">
                  <a:solidFill>
                    <a:schemeClr val="bg1"/>
                  </a:solidFill>
                </a:rPr>
                <a:t> apps in physical, VMs, or containers</a:t>
              </a:r>
            </a:p>
            <a:p>
              <a:pPr marL="0" indent="0">
                <a:buNone/>
              </a:pPr>
              <a:endParaRPr lang="en-US" sz="2400" b="1" dirty="0">
                <a:solidFill>
                  <a:schemeClr val="bg1"/>
                </a:solidFill>
              </a:endParaRPr>
            </a:p>
            <a:p>
              <a:pPr marL="0" indent="0">
                <a:buNone/>
              </a:pPr>
              <a:r>
                <a:rPr lang="en-US" sz="2400" b="1" dirty="0">
                  <a:solidFill>
                    <a:schemeClr val="bg1"/>
                  </a:solidFill>
                </a:rPr>
                <a:t>Test </a:t>
              </a:r>
              <a:r>
                <a:rPr lang="en-US" sz="2400" dirty="0">
                  <a:solidFill>
                    <a:schemeClr val="bg1"/>
                  </a:solidFill>
                </a:rPr>
                <a:t>apps using Pester</a:t>
              </a:r>
            </a:p>
            <a:p>
              <a:pPr marL="0" indent="0">
                <a:buNone/>
              </a:pPr>
              <a:endParaRPr lang="en-US" sz="2400" b="1" dirty="0">
                <a:solidFill>
                  <a:schemeClr val="bg1"/>
                </a:solidFill>
              </a:endParaRPr>
            </a:p>
            <a:p>
              <a:pPr marL="0" indent="0">
                <a:buNone/>
              </a:pPr>
              <a:r>
                <a:rPr lang="en-US" sz="2400" b="1" dirty="0">
                  <a:solidFill>
                    <a:schemeClr val="bg1"/>
                  </a:solidFill>
                </a:rPr>
                <a:t>Secure </a:t>
              </a:r>
              <a:r>
                <a:rPr lang="en-US" sz="2400" dirty="0">
                  <a:solidFill>
                    <a:schemeClr val="bg1"/>
                  </a:solidFill>
                </a:rPr>
                <a:t>apps using Just enough Administration (JEA)</a:t>
              </a:r>
            </a:p>
          </p:txBody>
        </p:sp>
      </p:grpSp>
      <p:sp>
        <p:nvSpPr>
          <p:cNvPr id="10" name="TextBox 9"/>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241137891"/>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4050" y="958392"/>
            <a:ext cx="5321615" cy="4680603"/>
          </a:xfrm>
          <a:prstGeom prst="rect">
            <a:avLst/>
          </a:prstGeom>
          <a:noFill/>
        </p:spPr>
        <p:txBody>
          <a:bodyPr wrap="square" lIns="179285" tIns="143428" rIns="179285" bIns="143428" rtlCol="0">
            <a:spAutoFit/>
          </a:bodyPr>
          <a:lstStyle/>
          <a:p>
            <a:pPr>
              <a:lnSpc>
                <a:spcPct val="90000"/>
              </a:lnSpc>
              <a:spcAft>
                <a:spcPts val="588"/>
              </a:spcAft>
            </a:pPr>
            <a:r>
              <a:rPr lang="en-US" sz="2600" b="1" dirty="0"/>
              <a:t>Call to Action</a:t>
            </a:r>
          </a:p>
          <a:p>
            <a:pPr marL="336145" indent="-336145">
              <a:lnSpc>
                <a:spcPct val="90000"/>
              </a:lnSpc>
              <a:spcAft>
                <a:spcPts val="588"/>
              </a:spcAft>
              <a:buFont typeface="Arial" panose="020B0604020202020204" pitchFamily="34" charset="0"/>
              <a:buChar char="•"/>
            </a:pPr>
            <a:r>
              <a:rPr lang="en-US" sz="2200" dirty="0"/>
              <a:t>Learn more about Windows containers </a:t>
            </a:r>
            <a:r>
              <a:rPr lang="en-US" sz="1770" dirty="0">
                <a:hlinkClick r:id="rId3"/>
              </a:rPr>
              <a:t>http://aka.ms/containers</a:t>
            </a:r>
            <a:endParaRPr lang="en-US" sz="1770" dirty="0"/>
          </a:p>
          <a:p>
            <a:pPr marL="336145" indent="-336145">
              <a:lnSpc>
                <a:spcPct val="90000"/>
              </a:lnSpc>
              <a:spcAft>
                <a:spcPts val="588"/>
              </a:spcAft>
              <a:buFont typeface="Arial" panose="020B0604020202020204" pitchFamily="34" charset="0"/>
              <a:buChar char="•"/>
            </a:pPr>
            <a:r>
              <a:rPr lang="en-US" sz="2200" dirty="0"/>
              <a:t>Give your apps a try in Windows containers</a:t>
            </a:r>
          </a:p>
          <a:p>
            <a:pPr marL="336145" indent="-336145">
              <a:lnSpc>
                <a:spcPct val="90000"/>
              </a:lnSpc>
              <a:spcAft>
                <a:spcPts val="588"/>
              </a:spcAft>
              <a:buFont typeface="Arial" panose="020B0604020202020204" pitchFamily="34" charset="0"/>
              <a:buChar char="•"/>
            </a:pPr>
            <a:r>
              <a:rPr lang="en-US" sz="2200" dirty="0"/>
              <a:t>Help with PowerShell for Docker</a:t>
            </a:r>
          </a:p>
          <a:p>
            <a:pPr marL="336145" indent="-336145">
              <a:lnSpc>
                <a:spcPct val="90000"/>
              </a:lnSpc>
              <a:spcAft>
                <a:spcPts val="588"/>
              </a:spcAft>
              <a:buFont typeface="Arial" panose="020B0604020202020204" pitchFamily="34" charset="0"/>
              <a:buChar char="•"/>
            </a:pPr>
            <a:r>
              <a:rPr lang="en-US" sz="2200" dirty="0"/>
              <a:t>Get ready for Technical Preview 5!</a:t>
            </a:r>
          </a:p>
          <a:p>
            <a:pPr marL="336145" indent="-336145">
              <a:lnSpc>
                <a:spcPct val="90000"/>
              </a:lnSpc>
              <a:spcAft>
                <a:spcPts val="588"/>
              </a:spcAft>
              <a:buFont typeface="Arial" panose="020B0604020202020204" pitchFamily="34" charset="0"/>
              <a:buChar char="•"/>
            </a:pPr>
            <a:r>
              <a:rPr lang="en-US" sz="2200" dirty="0"/>
              <a:t>Continue providing feedback and bug reports</a:t>
            </a:r>
          </a:p>
          <a:p>
            <a:pPr marL="793328" lvl="1" indent="-336145">
              <a:lnSpc>
                <a:spcPct val="90000"/>
              </a:lnSpc>
              <a:spcAft>
                <a:spcPts val="588"/>
              </a:spcAft>
              <a:buFont typeface="Arial" panose="020B0604020202020204" pitchFamily="34" charset="0"/>
              <a:buChar char="•"/>
            </a:pPr>
            <a:r>
              <a:rPr lang="en-US" sz="1765" dirty="0">
                <a:hlinkClick r:id="rId4"/>
              </a:rPr>
              <a:t>http://aka.ms/containers/forum</a:t>
            </a:r>
            <a:endParaRPr lang="en-US" sz="1765" dirty="0"/>
          </a:p>
          <a:p>
            <a:pPr marL="793328" lvl="1" indent="-336145">
              <a:lnSpc>
                <a:spcPct val="90000"/>
              </a:lnSpc>
              <a:spcAft>
                <a:spcPts val="588"/>
              </a:spcAft>
              <a:buFont typeface="Arial" panose="020B0604020202020204" pitchFamily="34" charset="0"/>
              <a:buChar char="•"/>
            </a:pPr>
            <a:r>
              <a:rPr lang="en-US" sz="1765" dirty="0">
                <a:hlinkClick r:id="rId5"/>
              </a:rPr>
              <a:t>https://github.com/Microsoft/</a:t>
            </a:r>
            <a:br>
              <a:rPr lang="en-US" sz="1765" dirty="0">
                <a:hlinkClick r:id="rId5"/>
              </a:rPr>
            </a:br>
            <a:r>
              <a:rPr lang="en-US" sz="1765" dirty="0">
                <a:hlinkClick r:id="rId5"/>
              </a:rPr>
              <a:t>Virtualization-Documentation</a:t>
            </a:r>
            <a:endParaRPr lang="en-US" sz="1765" dirty="0"/>
          </a:p>
          <a:p>
            <a:pPr marL="793328" lvl="1" indent="-336145">
              <a:lnSpc>
                <a:spcPct val="90000"/>
              </a:lnSpc>
              <a:spcAft>
                <a:spcPts val="588"/>
              </a:spcAft>
              <a:buFont typeface="Arial" panose="020B0604020202020204" pitchFamily="34" charset="0"/>
              <a:buChar char="•"/>
            </a:pPr>
            <a:r>
              <a:rPr lang="en-US" sz="1765" dirty="0">
                <a:hlinkClick r:id="rId6"/>
              </a:rPr>
              <a:t>https://github.com/docker/docker</a:t>
            </a:r>
            <a:endParaRPr lang="en-US" sz="1765" dirty="0"/>
          </a:p>
        </p:txBody>
      </p:sp>
      <p:sp>
        <p:nvSpPr>
          <p:cNvPr id="3" name="Title 2"/>
          <p:cNvSpPr>
            <a:spLocks noGrp="1"/>
          </p:cNvSpPr>
          <p:nvPr>
            <p:ph type="title"/>
          </p:nvPr>
        </p:nvSpPr>
        <p:spPr/>
        <p:txBody>
          <a:bodyPr>
            <a:normAutofit/>
          </a:bodyPr>
          <a:lstStyle/>
          <a:p>
            <a:r>
              <a:rPr lang="en-US" sz="2600" dirty="0"/>
              <a:t>Containers</a:t>
            </a:r>
          </a:p>
        </p:txBody>
      </p:sp>
      <p:grpSp>
        <p:nvGrpSpPr>
          <p:cNvPr id="6" name="Group 5"/>
          <p:cNvGrpSpPr/>
          <p:nvPr/>
        </p:nvGrpSpPr>
        <p:grpSpPr>
          <a:xfrm>
            <a:off x="5465665" y="488"/>
            <a:ext cx="7154464" cy="6336652"/>
            <a:chOff x="5516380" y="488"/>
            <a:chExt cx="7100526" cy="6336652"/>
          </a:xfrm>
        </p:grpSpPr>
        <p:sp>
          <p:nvSpPr>
            <p:cNvPr id="8" name="Rectangle 7"/>
            <p:cNvSpPr/>
            <p:nvPr/>
          </p:nvSpPr>
          <p:spPr bwMode="auto">
            <a:xfrm>
              <a:off x="5516380" y="488"/>
              <a:ext cx="6676189" cy="633665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18" fontAlgn="base">
                <a:spcBef>
                  <a:spcPct val="0"/>
                </a:spcBef>
                <a:spcAft>
                  <a:spcPct val="0"/>
                </a:spcAft>
              </a:pPr>
              <a:endParaRPr lang="en-US" sz="2133" dirty="0">
                <a:gradFill>
                  <a:gsLst>
                    <a:gs pos="16814">
                      <a:srgbClr val="FFFFFF"/>
                    </a:gs>
                    <a:gs pos="46000">
                      <a:srgbClr val="FFFFFF"/>
                    </a:gs>
                  </a:gsLst>
                  <a:lin ang="5400000" scaled="0"/>
                </a:gradFill>
              </a:endParaRPr>
            </a:p>
          </p:txBody>
        </p:sp>
        <p:sp>
          <p:nvSpPr>
            <p:cNvPr id="10" name="Content Placeholder 3"/>
            <p:cNvSpPr txBox="1">
              <a:spLocks/>
            </p:cNvSpPr>
            <p:nvPr/>
          </p:nvSpPr>
          <p:spPr>
            <a:xfrm>
              <a:off x="5643434" y="126310"/>
              <a:ext cx="6973472" cy="60850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bg1"/>
                  </a:solidFill>
                </a:rPr>
                <a:t>Develop</a:t>
              </a:r>
              <a:r>
                <a:rPr lang="en-US" sz="2400" dirty="0">
                  <a:solidFill>
                    <a:schemeClr val="bg1"/>
                  </a:solidFill>
                </a:rPr>
                <a:t> apps using Frameworks on Nano Server</a:t>
              </a:r>
            </a:p>
            <a:p>
              <a:pPr marL="0" indent="0">
                <a:buNone/>
              </a:pPr>
              <a:endParaRPr lang="en-US" sz="2400" b="1" dirty="0">
                <a:solidFill>
                  <a:schemeClr val="bg1"/>
                </a:solidFill>
              </a:endParaRPr>
            </a:p>
            <a:p>
              <a:pPr marL="0" indent="0">
                <a:buNone/>
              </a:pPr>
              <a:r>
                <a:rPr lang="en-US" sz="2400" b="1" dirty="0">
                  <a:solidFill>
                    <a:schemeClr val="bg1"/>
                  </a:solidFill>
                </a:rPr>
                <a:t>Package</a:t>
              </a:r>
              <a:r>
                <a:rPr lang="en-US" sz="2400" dirty="0">
                  <a:solidFill>
                    <a:schemeClr val="bg1"/>
                  </a:solidFill>
                </a:rPr>
                <a:t> apps as Container Images pushed to repositories</a:t>
              </a:r>
            </a:p>
            <a:p>
              <a:pPr marL="0" indent="0">
                <a:buNone/>
              </a:pPr>
              <a:endParaRPr lang="en-US" sz="2400" b="1" dirty="0">
                <a:solidFill>
                  <a:schemeClr val="bg1"/>
                </a:solidFill>
              </a:endParaRPr>
            </a:p>
            <a:p>
              <a:pPr marL="0" indent="0">
                <a:buNone/>
              </a:pPr>
              <a:r>
                <a:rPr lang="en-US" sz="2400" b="1" dirty="0">
                  <a:solidFill>
                    <a:schemeClr val="bg1"/>
                  </a:solidFill>
                </a:rPr>
                <a:t>Configure</a:t>
              </a:r>
              <a:r>
                <a:rPr lang="en-US" sz="2400" dirty="0">
                  <a:solidFill>
                    <a:schemeClr val="bg1"/>
                  </a:solidFill>
                </a:rPr>
                <a:t> apps using Container Images</a:t>
              </a:r>
            </a:p>
            <a:p>
              <a:pPr marL="0" indent="0">
                <a:buNone/>
              </a:pPr>
              <a:endParaRPr lang="en-US" sz="2400" b="1" dirty="0">
                <a:solidFill>
                  <a:schemeClr val="bg1"/>
                </a:solidFill>
              </a:endParaRPr>
            </a:p>
            <a:p>
              <a:pPr marL="0" indent="0">
                <a:buNone/>
              </a:pPr>
              <a:r>
                <a:rPr lang="en-US" sz="2400" b="1" dirty="0">
                  <a:solidFill>
                    <a:schemeClr val="bg1"/>
                  </a:solidFill>
                </a:rPr>
                <a:t>Deploy</a:t>
              </a:r>
              <a:r>
                <a:rPr lang="en-US" sz="2400" dirty="0">
                  <a:solidFill>
                    <a:schemeClr val="bg1"/>
                  </a:solidFill>
                </a:rPr>
                <a:t> container images from repositories</a:t>
              </a:r>
            </a:p>
            <a:p>
              <a:pPr marL="0" indent="0">
                <a:buNone/>
              </a:pPr>
              <a:endParaRPr lang="en-US" sz="2400" b="1" dirty="0">
                <a:solidFill>
                  <a:schemeClr val="bg1"/>
                </a:solidFill>
              </a:endParaRPr>
            </a:p>
            <a:p>
              <a:pPr marL="0" indent="0">
                <a:buNone/>
              </a:pPr>
              <a:r>
                <a:rPr lang="en-US" sz="2400" b="1" dirty="0">
                  <a:solidFill>
                    <a:schemeClr val="bg1"/>
                  </a:solidFill>
                </a:rPr>
                <a:t>Run</a:t>
              </a:r>
              <a:r>
                <a:rPr lang="en-US" sz="2400" dirty="0">
                  <a:solidFill>
                    <a:schemeClr val="bg1"/>
                  </a:solidFill>
                </a:rPr>
                <a:t> containers though orchestrators</a:t>
              </a:r>
            </a:p>
            <a:p>
              <a:pPr marL="0" indent="0">
                <a:buNone/>
              </a:pPr>
              <a:endParaRPr lang="en-US" sz="2400" b="1" dirty="0">
                <a:solidFill>
                  <a:schemeClr val="bg1"/>
                </a:solidFill>
              </a:endParaRPr>
            </a:p>
            <a:p>
              <a:pPr marL="0" indent="0">
                <a:buNone/>
              </a:pPr>
              <a:r>
                <a:rPr lang="en-US" sz="2400" b="1" dirty="0">
                  <a:solidFill>
                    <a:schemeClr val="bg1"/>
                  </a:solidFill>
                </a:rPr>
                <a:t>Test </a:t>
              </a:r>
              <a:r>
                <a:rPr lang="en-US" sz="2400" dirty="0">
                  <a:solidFill>
                    <a:schemeClr val="bg1"/>
                  </a:solidFill>
                </a:rPr>
                <a:t>apps using your test frameworks</a:t>
              </a:r>
            </a:p>
            <a:p>
              <a:pPr marL="0" indent="0">
                <a:buNone/>
              </a:pPr>
              <a:endParaRPr lang="en-US" sz="2400" b="1" dirty="0">
                <a:solidFill>
                  <a:schemeClr val="bg1"/>
                </a:solidFill>
              </a:endParaRPr>
            </a:p>
            <a:p>
              <a:pPr marL="0" indent="0">
                <a:buNone/>
              </a:pPr>
              <a:r>
                <a:rPr lang="en-US" sz="2400" b="1" dirty="0">
                  <a:solidFill>
                    <a:schemeClr val="bg1"/>
                  </a:solidFill>
                </a:rPr>
                <a:t>Secure </a:t>
              </a:r>
              <a:r>
                <a:rPr lang="en-US" sz="2400" dirty="0">
                  <a:solidFill>
                    <a:schemeClr val="bg1"/>
                  </a:solidFill>
                </a:rPr>
                <a:t>apps using multiple containers and JEA</a:t>
              </a:r>
            </a:p>
          </p:txBody>
        </p:sp>
      </p:grpSp>
      <p:sp>
        <p:nvSpPr>
          <p:cNvPr id="11" name="TextBox 10"/>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43184071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 y="5092876"/>
            <a:ext cx="12191999" cy="1246901"/>
            <a:chOff x="0" y="5280782"/>
            <a:chExt cx="12188825" cy="1605349"/>
          </a:xfrm>
        </p:grpSpPr>
        <p:sp>
          <p:nvSpPr>
            <p:cNvPr id="5" name="Rectangle 4"/>
            <p:cNvSpPr/>
            <p:nvPr/>
          </p:nvSpPr>
          <p:spPr>
            <a:xfrm>
              <a:off x="0" y="5280782"/>
              <a:ext cx="12188825" cy="1605349"/>
            </a:xfrm>
            <a:prstGeom prst="rect">
              <a:avLst/>
            </a:prstGeom>
            <a:solidFill>
              <a:srgbClr val="B7E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2"/>
              <a:endParaRPr lang="en-US" sz="1350">
                <a:solidFill>
                  <a:srgbClr val="FFFFFF"/>
                </a:solidFill>
              </a:endParaRPr>
            </a:p>
          </p:txBody>
        </p:sp>
        <p:sp>
          <p:nvSpPr>
            <p:cNvPr id="6" name="TextBox 5"/>
            <p:cNvSpPr txBox="1"/>
            <p:nvPr/>
          </p:nvSpPr>
          <p:spPr>
            <a:xfrm>
              <a:off x="603198" y="5519896"/>
              <a:ext cx="1071615" cy="1010281"/>
            </a:xfrm>
            <a:prstGeom prst="rect">
              <a:avLst/>
            </a:prstGeom>
            <a:noFill/>
            <a:ln>
              <a:noFill/>
            </a:ln>
          </p:spPr>
          <p:txBody>
            <a:bodyPr wrap="square" rtlCol="0" anchor="ctr">
              <a:spAutoFit/>
            </a:bodyPr>
            <a:lstStyle/>
            <a:p>
              <a:pPr defTabSz="685692"/>
              <a:r>
                <a:rPr lang="en-US" sz="4499" dirty="0">
                  <a:latin typeface="Segoe UI Light"/>
                  <a:sym typeface="Wingdings" panose="05000000000000000000" pitchFamily="2" charset="2"/>
                </a:rPr>
                <a:t></a:t>
              </a:r>
              <a:endParaRPr lang="en-US" sz="2700" u="sng" dirty="0">
                <a:latin typeface="Segoe UI Light"/>
              </a:endParaRPr>
            </a:p>
          </p:txBody>
        </p:sp>
        <p:sp>
          <p:nvSpPr>
            <p:cNvPr id="7" name="TextBox 6"/>
            <p:cNvSpPr txBox="1"/>
            <p:nvPr/>
          </p:nvSpPr>
          <p:spPr>
            <a:xfrm>
              <a:off x="1674813" y="5705081"/>
              <a:ext cx="6060404" cy="653818"/>
            </a:xfrm>
            <a:prstGeom prst="rect">
              <a:avLst/>
            </a:prstGeom>
            <a:noFill/>
            <a:ln>
              <a:noFill/>
            </a:ln>
          </p:spPr>
          <p:txBody>
            <a:bodyPr wrap="square" rtlCol="0" anchor="ctr">
              <a:spAutoFit/>
            </a:bodyPr>
            <a:lstStyle/>
            <a:p>
              <a:pPr defTabSz="685692"/>
              <a:r>
                <a:rPr lang="en-US" sz="2700" b="1" dirty="0">
                  <a:latin typeface="Segoe UI Light"/>
                </a:rPr>
                <a:t>Creating quality bugs since 1992!</a:t>
              </a:r>
              <a:endParaRPr lang="en-US" sz="2700" b="1" u="sng" dirty="0">
                <a:latin typeface="Segoe UI Light"/>
              </a:endParaRP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666" y="934211"/>
            <a:ext cx="3969809" cy="5405566"/>
          </a:xfrm>
          <a:prstGeom prst="rect">
            <a:avLst/>
          </a:prstGeom>
        </p:spPr>
      </p:pic>
      <p:sp>
        <p:nvSpPr>
          <p:cNvPr id="9" name="Rectangle 8"/>
          <p:cNvSpPr/>
          <p:nvPr/>
        </p:nvSpPr>
        <p:spPr>
          <a:xfrm>
            <a:off x="306729" y="1153860"/>
            <a:ext cx="7571987" cy="3662541"/>
          </a:xfrm>
          <a:prstGeom prst="rect">
            <a:avLst/>
          </a:prstGeom>
        </p:spPr>
        <p:txBody>
          <a:bodyPr wrap="square">
            <a:spAutoFit/>
          </a:bodyPr>
          <a:lstStyle/>
          <a:p>
            <a:r>
              <a:rPr lang="en-US" sz="4000" dirty="0"/>
              <a:t>Brent Stineman</a:t>
            </a:r>
          </a:p>
          <a:p>
            <a:r>
              <a:rPr lang="en-US" sz="2000" dirty="0">
                <a:solidFill>
                  <a:srgbClr val="00B0F0"/>
                </a:solidFill>
              </a:rPr>
              <a:t>DX/TED, Azure Specialist, Cloud Evangelist</a:t>
            </a:r>
          </a:p>
          <a:p>
            <a:endParaRPr lang="en-US" sz="2000" dirty="0"/>
          </a:p>
          <a:p>
            <a:r>
              <a:rPr lang="en-US" sz="3200" dirty="0"/>
              <a:t>Email: brestin@microsoft.com</a:t>
            </a:r>
          </a:p>
          <a:p>
            <a:endParaRPr lang="en-US" sz="2800" dirty="0"/>
          </a:p>
          <a:p>
            <a:r>
              <a:rPr lang="en-US" sz="3200" dirty="0"/>
              <a:t>Twitter: @</a:t>
            </a:r>
            <a:r>
              <a:rPr lang="en-US" sz="3200" dirty="0" err="1"/>
              <a:t>brentcodemonkey</a:t>
            </a:r>
            <a:endParaRPr lang="en-US" sz="3200" dirty="0"/>
          </a:p>
          <a:p>
            <a:endParaRPr lang="en-US" sz="2800" dirty="0"/>
          </a:p>
          <a:p>
            <a:r>
              <a:rPr lang="en-US" sz="3200" dirty="0"/>
              <a:t>Web: </a:t>
            </a:r>
            <a:r>
              <a:rPr lang="en-US" sz="2800" dirty="0"/>
              <a:t>http://brentdacodemonkey.wordpress.com</a:t>
            </a:r>
          </a:p>
        </p:txBody>
      </p:sp>
      <p:sp>
        <p:nvSpPr>
          <p:cNvPr id="10" name="TextBox 9"/>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44994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06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299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p:cNvSpPr txBox="1">
            <a:spLocks/>
          </p:cNvSpPr>
          <p:nvPr/>
        </p:nvSpPr>
        <p:spPr>
          <a:xfrm>
            <a:off x="344424" y="106319"/>
            <a:ext cx="11623458" cy="844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1" i="0" kern="1200">
                <a:solidFill>
                  <a:schemeClr val="tx1"/>
                </a:solidFill>
                <a:latin typeface="Arial" charset="0"/>
                <a:ea typeface="Arial" charset="0"/>
                <a:cs typeface="Arial" charset="0"/>
              </a:defRPr>
            </a:lvl1pPr>
          </a:lstStyle>
          <a:p>
            <a:r>
              <a:rPr lang="en-US" dirty="0"/>
              <a:t>Safe Harbor Statement</a:t>
            </a:r>
          </a:p>
        </p:txBody>
      </p:sp>
    </p:spTree>
    <p:extLst>
      <p:ext uri="{BB962C8B-B14F-4D97-AF65-F5344CB8AC3E}">
        <p14:creationId xmlns:p14="http://schemas.microsoft.com/office/powerpoint/2010/main" val="165036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6362" y="487"/>
            <a:ext cx="7564612" cy="6348227"/>
            <a:chOff x="4806362" y="487"/>
            <a:chExt cx="7564612" cy="6348227"/>
          </a:xfrm>
        </p:grpSpPr>
        <p:sp>
          <p:nvSpPr>
            <p:cNvPr id="9" name="Rectangle 8"/>
            <p:cNvSpPr/>
            <p:nvPr/>
          </p:nvSpPr>
          <p:spPr bwMode="auto">
            <a:xfrm>
              <a:off x="4806362" y="487"/>
              <a:ext cx="7386207" cy="6348227"/>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18" fontAlgn="base">
                <a:spcBef>
                  <a:spcPct val="0"/>
                </a:spcBef>
                <a:spcAft>
                  <a:spcPct val="0"/>
                </a:spcAft>
              </a:pPr>
              <a:endParaRPr lang="en-US" sz="2133" dirty="0">
                <a:gradFill>
                  <a:gsLst>
                    <a:gs pos="16814">
                      <a:srgbClr val="FFFFFF"/>
                    </a:gs>
                    <a:gs pos="46000">
                      <a:srgbClr val="FFFFFF"/>
                    </a:gs>
                  </a:gsLst>
                  <a:lin ang="5400000" scaled="0"/>
                </a:gradFill>
              </a:endParaRPr>
            </a:p>
          </p:txBody>
        </p:sp>
        <p:sp>
          <p:nvSpPr>
            <p:cNvPr id="30" name="Content Placeholder 3"/>
            <p:cNvSpPr txBox="1">
              <a:spLocks/>
            </p:cNvSpPr>
            <p:nvPr/>
          </p:nvSpPr>
          <p:spPr>
            <a:xfrm>
              <a:off x="5016258" y="159484"/>
              <a:ext cx="7354716" cy="611627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bg1"/>
                  </a:solidFill>
                </a:rPr>
                <a:t>Develop</a:t>
              </a:r>
              <a:r>
                <a:rPr lang="en-US" sz="2400" dirty="0">
                  <a:solidFill>
                    <a:schemeClr val="bg1"/>
                  </a:solidFill>
                </a:rPr>
                <a:t> apps using SDK targeting Nano Server</a:t>
              </a:r>
            </a:p>
            <a:p>
              <a:pPr marL="0" indent="0">
                <a:buNone/>
              </a:pPr>
              <a:endParaRPr lang="en-US" sz="2400" b="1" dirty="0">
                <a:solidFill>
                  <a:schemeClr val="bg1"/>
                </a:solidFill>
              </a:endParaRPr>
            </a:p>
            <a:p>
              <a:pPr marL="0" indent="0">
                <a:buNone/>
              </a:pPr>
              <a:r>
                <a:rPr lang="en-US" sz="2400" b="1" dirty="0">
                  <a:solidFill>
                    <a:schemeClr val="bg1"/>
                  </a:solidFill>
                </a:rPr>
                <a:t>Package</a:t>
              </a:r>
              <a:r>
                <a:rPr lang="en-US" sz="2400" dirty="0">
                  <a:solidFill>
                    <a:schemeClr val="bg1"/>
                  </a:solidFill>
                </a:rPr>
                <a:t> apps using Windows Server App (WSA) installer</a:t>
              </a:r>
            </a:p>
            <a:p>
              <a:pPr marL="0" indent="0">
                <a:buNone/>
              </a:pPr>
              <a:endParaRPr lang="en-US" sz="1800" b="1" dirty="0">
                <a:solidFill>
                  <a:schemeClr val="bg1"/>
                </a:solidFill>
              </a:endParaRPr>
            </a:p>
            <a:p>
              <a:pPr marL="0" indent="0">
                <a:buNone/>
              </a:pPr>
              <a:r>
                <a:rPr lang="en-US" sz="2400" b="1" dirty="0">
                  <a:solidFill>
                    <a:schemeClr val="bg1"/>
                  </a:solidFill>
                </a:rPr>
                <a:t>Configure</a:t>
              </a:r>
              <a:r>
                <a:rPr lang="en-US" sz="2400" dirty="0">
                  <a:solidFill>
                    <a:schemeClr val="bg1"/>
                  </a:solidFill>
                </a:rPr>
                <a:t> apps using DSC</a:t>
              </a:r>
            </a:p>
            <a:p>
              <a:pPr marL="0" indent="0">
                <a:buNone/>
              </a:pPr>
              <a:endParaRPr lang="en-US" sz="1600" b="1" dirty="0">
                <a:solidFill>
                  <a:schemeClr val="bg1"/>
                </a:solidFill>
              </a:endParaRPr>
            </a:p>
            <a:p>
              <a:pPr marL="0" indent="0">
                <a:buNone/>
              </a:pPr>
              <a:r>
                <a:rPr lang="en-US" sz="2400" b="1" dirty="0">
                  <a:solidFill>
                    <a:schemeClr val="bg1"/>
                  </a:solidFill>
                </a:rPr>
                <a:t>Deploy</a:t>
              </a:r>
              <a:r>
                <a:rPr lang="en-US" sz="2400" dirty="0">
                  <a:solidFill>
                    <a:schemeClr val="bg1"/>
                  </a:solidFill>
                </a:rPr>
                <a:t> apps and dependencies using Package Management</a:t>
              </a:r>
            </a:p>
            <a:p>
              <a:pPr marL="0" indent="0">
                <a:buNone/>
              </a:pPr>
              <a:endParaRPr lang="en-US" sz="1800" b="1" dirty="0">
                <a:solidFill>
                  <a:schemeClr val="bg1"/>
                </a:solidFill>
              </a:endParaRPr>
            </a:p>
            <a:p>
              <a:pPr marL="0" indent="0">
                <a:buNone/>
              </a:pPr>
              <a:r>
                <a:rPr lang="en-US" sz="2400" b="1" dirty="0">
                  <a:solidFill>
                    <a:schemeClr val="bg1"/>
                  </a:solidFill>
                </a:rPr>
                <a:t>Run</a:t>
              </a:r>
              <a:r>
                <a:rPr lang="en-US" sz="2400" dirty="0">
                  <a:solidFill>
                    <a:schemeClr val="bg1"/>
                  </a:solidFill>
                </a:rPr>
                <a:t> apps in physical, VMs, or containers</a:t>
              </a:r>
            </a:p>
            <a:p>
              <a:pPr marL="0" indent="0">
                <a:buNone/>
              </a:pPr>
              <a:endParaRPr lang="en-US" sz="2400" b="1" dirty="0">
                <a:solidFill>
                  <a:schemeClr val="bg1"/>
                </a:solidFill>
              </a:endParaRPr>
            </a:p>
            <a:p>
              <a:pPr marL="0" indent="0">
                <a:buNone/>
              </a:pPr>
              <a:r>
                <a:rPr lang="en-US" sz="2400" b="1" dirty="0">
                  <a:solidFill>
                    <a:schemeClr val="bg1"/>
                  </a:solidFill>
                </a:rPr>
                <a:t>Test </a:t>
              </a:r>
              <a:r>
                <a:rPr lang="en-US" sz="2400" dirty="0">
                  <a:solidFill>
                    <a:schemeClr val="bg1"/>
                  </a:solidFill>
                </a:rPr>
                <a:t>apps using Pester</a:t>
              </a:r>
            </a:p>
            <a:p>
              <a:pPr marL="400050" lvl="1" indent="0">
                <a:buNone/>
              </a:pPr>
              <a:r>
                <a:rPr lang="en-US" sz="1600" dirty="0">
                  <a:solidFill>
                    <a:schemeClr val="bg1"/>
                  </a:solidFill>
                </a:rPr>
                <a:t>https://github.com/pester/Pester</a:t>
              </a:r>
            </a:p>
            <a:p>
              <a:pPr marL="0" indent="0">
                <a:buNone/>
              </a:pPr>
              <a:endParaRPr lang="en-US" sz="1600" b="1" dirty="0">
                <a:solidFill>
                  <a:schemeClr val="bg1"/>
                </a:solidFill>
              </a:endParaRPr>
            </a:p>
            <a:p>
              <a:pPr marL="0" indent="0">
                <a:buNone/>
              </a:pPr>
              <a:r>
                <a:rPr lang="en-US" sz="2400" b="1" dirty="0">
                  <a:solidFill>
                    <a:schemeClr val="bg1"/>
                  </a:solidFill>
                </a:rPr>
                <a:t>Secure </a:t>
              </a:r>
              <a:r>
                <a:rPr lang="en-US" sz="2400" dirty="0">
                  <a:solidFill>
                    <a:schemeClr val="bg1"/>
                  </a:solidFill>
                </a:rPr>
                <a:t>apps using Just enough Administration (JEA)</a:t>
              </a:r>
            </a:p>
            <a:p>
              <a:pPr marL="400050" lvl="2" indent="0">
                <a:buNone/>
              </a:pPr>
              <a:r>
                <a:rPr lang="en-US" sz="1200" dirty="0">
                  <a:solidFill>
                    <a:schemeClr val="bg1"/>
                  </a:solidFill>
                </a:rPr>
                <a:t>https://github.com/PowerShell/JEA</a:t>
              </a:r>
            </a:p>
            <a:p>
              <a:pPr marL="0" indent="0">
                <a:buNone/>
              </a:pPr>
              <a:endParaRPr lang="en-US" sz="2400" dirty="0">
                <a:solidFill>
                  <a:schemeClr val="bg1"/>
                </a:solidFill>
              </a:endParaRPr>
            </a:p>
          </p:txBody>
        </p:sp>
      </p:grpSp>
      <p:sp>
        <p:nvSpPr>
          <p:cNvPr id="3" name="Title 2"/>
          <p:cNvSpPr>
            <a:spLocks noGrp="1"/>
          </p:cNvSpPr>
          <p:nvPr>
            <p:ph type="title"/>
          </p:nvPr>
        </p:nvSpPr>
        <p:spPr>
          <a:xfrm>
            <a:off x="344424" y="55517"/>
            <a:ext cx="11623458" cy="844002"/>
          </a:xfrm>
        </p:spPr>
        <p:txBody>
          <a:bodyPr>
            <a:normAutofit fontScale="90000"/>
          </a:bodyPr>
          <a:lstStyle/>
          <a:p>
            <a:r>
              <a:rPr lang="en-US" dirty="0"/>
              <a:t>Windows Server</a:t>
            </a:r>
            <a:br>
              <a:rPr lang="en-US" dirty="0"/>
            </a:br>
            <a:r>
              <a:rPr lang="en-US" dirty="0"/>
              <a:t>App Platform</a:t>
            </a:r>
          </a:p>
        </p:txBody>
      </p:sp>
      <p:sp>
        <p:nvSpPr>
          <p:cNvPr id="6" name="Text Placeholder 2"/>
          <p:cNvSpPr>
            <a:spLocks noGrp="1"/>
          </p:cNvSpPr>
          <p:nvPr>
            <p:ph type="body" sz="quarter" idx="10"/>
          </p:nvPr>
        </p:nvSpPr>
        <p:spPr>
          <a:xfrm>
            <a:off x="421640" y="1077248"/>
            <a:ext cx="3244428" cy="402238"/>
          </a:xfrm>
        </p:spPr>
        <p:txBody>
          <a:bodyPr>
            <a:normAutofit/>
          </a:bodyPr>
          <a:lstStyle/>
          <a:p>
            <a:r>
              <a:rPr lang="en-US" sz="2200" dirty="0">
                <a:solidFill>
                  <a:schemeClr val="tx1"/>
                </a:solidFill>
              </a:rPr>
              <a:t>Architectural Foundation</a:t>
            </a:r>
          </a:p>
        </p:txBody>
      </p:sp>
      <p:sp>
        <p:nvSpPr>
          <p:cNvPr id="7" name="TextBox 6"/>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02099147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06362" y="488"/>
            <a:ext cx="7386207" cy="6336652"/>
            <a:chOff x="4806362" y="488"/>
            <a:chExt cx="7386207" cy="6336652"/>
          </a:xfrm>
        </p:grpSpPr>
        <p:sp>
          <p:nvSpPr>
            <p:cNvPr id="9" name="Rectangle 8"/>
            <p:cNvSpPr/>
            <p:nvPr/>
          </p:nvSpPr>
          <p:spPr bwMode="auto">
            <a:xfrm>
              <a:off x="4806362" y="488"/>
              <a:ext cx="7386207" cy="633665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18" fontAlgn="base">
                <a:spcBef>
                  <a:spcPct val="0"/>
                </a:spcBef>
                <a:spcAft>
                  <a:spcPct val="0"/>
                </a:spcAft>
              </a:pPr>
              <a:endParaRPr lang="en-US" sz="2133" dirty="0">
                <a:gradFill>
                  <a:gsLst>
                    <a:gs pos="16814">
                      <a:srgbClr val="FFFFFF"/>
                    </a:gs>
                    <a:gs pos="46000">
                      <a:srgbClr val="FFFFFF"/>
                    </a:gs>
                  </a:gsLst>
                  <a:lin ang="5400000" scaled="0"/>
                </a:gradFill>
              </a:endParaRPr>
            </a:p>
          </p:txBody>
        </p:sp>
        <p:sp>
          <p:nvSpPr>
            <p:cNvPr id="30" name="Content Placeholder 3"/>
            <p:cNvSpPr txBox="1">
              <a:spLocks/>
            </p:cNvSpPr>
            <p:nvPr/>
          </p:nvSpPr>
          <p:spPr>
            <a:xfrm>
              <a:off x="5016259" y="159484"/>
              <a:ext cx="6973472" cy="60850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bg1"/>
                  </a:solidFill>
                </a:rPr>
                <a:t>Develop</a:t>
              </a:r>
              <a:r>
                <a:rPr lang="en-US" sz="2400" dirty="0">
                  <a:solidFill>
                    <a:schemeClr val="bg1"/>
                  </a:solidFill>
                </a:rPr>
                <a:t> apps using Frameworks on Nano Server</a:t>
              </a:r>
            </a:p>
            <a:p>
              <a:pPr marL="0" indent="0">
                <a:buNone/>
              </a:pPr>
              <a:endParaRPr lang="en-US" sz="2400" b="1" dirty="0">
                <a:solidFill>
                  <a:schemeClr val="bg1"/>
                </a:solidFill>
              </a:endParaRPr>
            </a:p>
            <a:p>
              <a:pPr marL="0" indent="0">
                <a:buNone/>
              </a:pPr>
              <a:r>
                <a:rPr lang="en-US" sz="2400" b="1" dirty="0">
                  <a:solidFill>
                    <a:schemeClr val="bg1"/>
                  </a:solidFill>
                </a:rPr>
                <a:t>Package</a:t>
              </a:r>
              <a:r>
                <a:rPr lang="en-US" sz="2400" dirty="0">
                  <a:solidFill>
                    <a:schemeClr val="bg1"/>
                  </a:solidFill>
                </a:rPr>
                <a:t> apps as Container Images pushed to repositories</a:t>
              </a:r>
            </a:p>
            <a:p>
              <a:pPr marL="0" indent="0">
                <a:buNone/>
              </a:pPr>
              <a:endParaRPr lang="en-US" sz="2400" b="1" dirty="0">
                <a:solidFill>
                  <a:schemeClr val="bg1"/>
                </a:solidFill>
              </a:endParaRPr>
            </a:p>
            <a:p>
              <a:pPr marL="0" indent="0">
                <a:buNone/>
              </a:pPr>
              <a:r>
                <a:rPr lang="en-US" sz="2400" b="1" dirty="0">
                  <a:solidFill>
                    <a:schemeClr val="bg1"/>
                  </a:solidFill>
                </a:rPr>
                <a:t>Configure</a:t>
              </a:r>
              <a:r>
                <a:rPr lang="en-US" sz="2400" dirty="0">
                  <a:solidFill>
                    <a:schemeClr val="bg1"/>
                  </a:solidFill>
                </a:rPr>
                <a:t> apps using Container Images</a:t>
              </a:r>
            </a:p>
            <a:p>
              <a:pPr marL="0" indent="0">
                <a:buNone/>
              </a:pPr>
              <a:endParaRPr lang="en-US" sz="2400" b="1" dirty="0">
                <a:solidFill>
                  <a:schemeClr val="bg1"/>
                </a:solidFill>
              </a:endParaRPr>
            </a:p>
            <a:p>
              <a:pPr marL="0" indent="0">
                <a:buNone/>
              </a:pPr>
              <a:r>
                <a:rPr lang="en-US" sz="2400" b="1" dirty="0">
                  <a:solidFill>
                    <a:schemeClr val="bg1"/>
                  </a:solidFill>
                </a:rPr>
                <a:t>Deploy</a:t>
              </a:r>
              <a:r>
                <a:rPr lang="en-US" sz="2400" dirty="0">
                  <a:solidFill>
                    <a:schemeClr val="bg1"/>
                  </a:solidFill>
                </a:rPr>
                <a:t> container images from repositories</a:t>
              </a:r>
            </a:p>
            <a:p>
              <a:pPr marL="0" indent="0">
                <a:buNone/>
              </a:pPr>
              <a:endParaRPr lang="en-US" sz="2400" b="1" dirty="0">
                <a:solidFill>
                  <a:schemeClr val="bg1"/>
                </a:solidFill>
              </a:endParaRPr>
            </a:p>
            <a:p>
              <a:pPr marL="0" indent="0">
                <a:buNone/>
              </a:pPr>
              <a:r>
                <a:rPr lang="en-US" sz="2400" b="1" dirty="0">
                  <a:solidFill>
                    <a:schemeClr val="bg1"/>
                  </a:solidFill>
                </a:rPr>
                <a:t>Run</a:t>
              </a:r>
              <a:r>
                <a:rPr lang="en-US" sz="2400" dirty="0">
                  <a:solidFill>
                    <a:schemeClr val="bg1"/>
                  </a:solidFill>
                </a:rPr>
                <a:t> containers though orchestrators</a:t>
              </a:r>
            </a:p>
            <a:p>
              <a:pPr marL="0" indent="0">
                <a:buNone/>
              </a:pPr>
              <a:endParaRPr lang="en-US" sz="2400" b="1" dirty="0">
                <a:solidFill>
                  <a:schemeClr val="bg1"/>
                </a:solidFill>
              </a:endParaRPr>
            </a:p>
            <a:p>
              <a:pPr marL="0" indent="0">
                <a:buNone/>
              </a:pPr>
              <a:r>
                <a:rPr lang="en-US" sz="2400" b="1" dirty="0">
                  <a:solidFill>
                    <a:schemeClr val="bg1"/>
                  </a:solidFill>
                </a:rPr>
                <a:t>Test </a:t>
              </a:r>
              <a:r>
                <a:rPr lang="en-US" sz="2400" dirty="0">
                  <a:solidFill>
                    <a:schemeClr val="bg1"/>
                  </a:solidFill>
                </a:rPr>
                <a:t>apps using your test frameworks</a:t>
              </a:r>
            </a:p>
            <a:p>
              <a:pPr marL="0" indent="0">
                <a:buNone/>
              </a:pPr>
              <a:endParaRPr lang="en-US" sz="2400" b="1" dirty="0">
                <a:solidFill>
                  <a:schemeClr val="bg1"/>
                </a:solidFill>
              </a:endParaRPr>
            </a:p>
            <a:p>
              <a:pPr marL="0" indent="0">
                <a:buNone/>
              </a:pPr>
              <a:r>
                <a:rPr lang="en-US" sz="2400" b="1" dirty="0">
                  <a:solidFill>
                    <a:schemeClr val="bg1"/>
                  </a:solidFill>
                </a:rPr>
                <a:t>Secure </a:t>
              </a:r>
              <a:r>
                <a:rPr lang="en-US" sz="2400" dirty="0">
                  <a:solidFill>
                    <a:schemeClr val="bg1"/>
                  </a:solidFill>
                </a:rPr>
                <a:t>apps using multiple containers and JEA</a:t>
              </a:r>
            </a:p>
          </p:txBody>
        </p:sp>
      </p:grpSp>
      <p:sp>
        <p:nvSpPr>
          <p:cNvPr id="3" name="Title 2"/>
          <p:cNvSpPr>
            <a:spLocks noGrp="1"/>
          </p:cNvSpPr>
          <p:nvPr>
            <p:ph type="title"/>
          </p:nvPr>
        </p:nvSpPr>
        <p:spPr/>
        <p:txBody>
          <a:bodyPr>
            <a:normAutofit/>
          </a:bodyPr>
          <a:lstStyle/>
          <a:p>
            <a:r>
              <a:rPr lang="en-US" sz="2600" dirty="0"/>
              <a:t>Containers in </a:t>
            </a:r>
            <a:br>
              <a:rPr lang="en-US" sz="2600" dirty="0"/>
            </a:br>
            <a:r>
              <a:rPr lang="en-US" sz="2600" dirty="0"/>
              <a:t>Windows Server</a:t>
            </a:r>
          </a:p>
        </p:txBody>
      </p:sp>
      <p:sp>
        <p:nvSpPr>
          <p:cNvPr id="5" name="TextBox 4"/>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348676467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79143"/>
            <a:ext cx="12192000" cy="702856"/>
          </a:xfrm>
          <a:solidFill>
            <a:schemeClr val="bg2">
              <a:lumMod val="65000"/>
              <a:alpha val="30000"/>
            </a:schemeClr>
          </a:solidFill>
        </p:spPr>
        <p:txBody>
          <a:bodyPr>
            <a:noAutofit/>
          </a:bodyPr>
          <a:lstStyle/>
          <a:p>
            <a:r>
              <a:rPr lang="en-US" sz="4800" dirty="0"/>
              <a:t>Developing Apps Targeting Nano Server</a:t>
            </a:r>
          </a:p>
        </p:txBody>
      </p:sp>
    </p:spTree>
    <p:extLst>
      <p:ext uri="{BB962C8B-B14F-4D97-AF65-F5344CB8AC3E}">
        <p14:creationId xmlns:p14="http://schemas.microsoft.com/office/powerpoint/2010/main" val="190936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t>Nano Server: just enough OS</a:t>
            </a:r>
          </a:p>
        </p:txBody>
      </p:sp>
      <p:sp>
        <p:nvSpPr>
          <p:cNvPr id="7" name="Text Placeholder 6"/>
          <p:cNvSpPr>
            <a:spLocks noGrp="1"/>
          </p:cNvSpPr>
          <p:nvPr>
            <p:ph type="body" sz="quarter" idx="10"/>
          </p:nvPr>
        </p:nvSpPr>
        <p:spPr>
          <a:xfrm>
            <a:off x="270067" y="1367246"/>
            <a:ext cx="8179446" cy="4212100"/>
          </a:xfrm>
        </p:spPr>
        <p:txBody>
          <a:bodyPr>
            <a:normAutofit/>
          </a:bodyPr>
          <a:lstStyle/>
          <a:p>
            <a:r>
              <a:rPr lang="en-US" dirty="0">
                <a:solidFill>
                  <a:schemeClr val="tx1"/>
                </a:solidFill>
              </a:rPr>
              <a:t>Optimized for next-gen distributed applications</a:t>
            </a:r>
          </a:p>
          <a:p>
            <a:pPr marL="336145" lvl="1" indent="-336145">
              <a:buFont typeface="Arial" panose="020B0604020202020204" pitchFamily="34" charset="0"/>
              <a:buChar char="•"/>
            </a:pPr>
            <a:r>
              <a:rPr lang="en-US" sz="2200" dirty="0"/>
              <a:t>Higher density and Reduced attack surface and servicing requirements</a:t>
            </a:r>
          </a:p>
          <a:p>
            <a:pPr marL="336145" lvl="1" indent="-336145">
              <a:buFont typeface="Arial" panose="020B0604020202020204" pitchFamily="34" charset="0"/>
              <a:buChar char="•"/>
            </a:pPr>
            <a:endParaRPr lang="en-US" sz="2200" dirty="0"/>
          </a:p>
          <a:p>
            <a:pPr marL="336145" lvl="1" indent="-336145">
              <a:buFont typeface="Arial" panose="020B0604020202020204" pitchFamily="34" charset="0"/>
              <a:buChar char="•"/>
            </a:pPr>
            <a:r>
              <a:rPr lang="en-US" sz="2200" dirty="0"/>
              <a:t>Next-gen distributed app frameworks </a:t>
            </a:r>
          </a:p>
          <a:p>
            <a:pPr marL="336145" lvl="1" indent="-336145">
              <a:buFont typeface="Arial" panose="020B0604020202020204" pitchFamily="34" charset="0"/>
              <a:buChar char="•"/>
            </a:pPr>
            <a:endParaRPr lang="en-US" sz="2200" dirty="0"/>
          </a:p>
          <a:p>
            <a:pPr marL="336145" lvl="1" indent="-336145">
              <a:buFont typeface="Arial" panose="020B0604020202020204" pitchFamily="34" charset="0"/>
              <a:buChar char="•"/>
            </a:pPr>
            <a:r>
              <a:rPr lang="en-US" sz="2200" dirty="0"/>
              <a:t>Interoperate with existing server applications</a:t>
            </a:r>
            <a:r>
              <a:rPr lang="en-US" sz="2200" dirty="0">
                <a:solidFill>
                  <a:schemeClr val="tx1"/>
                </a:solidFill>
                <a:latin typeface="+mn-lt"/>
              </a:rPr>
              <a:t> </a:t>
            </a:r>
          </a:p>
          <a:p>
            <a:pPr marL="280067" indent="-280067">
              <a:spcAft>
                <a:spcPts val="1175"/>
              </a:spcAft>
              <a:buFont typeface="Arial" panose="020B0604020202020204" pitchFamily="34" charset="0"/>
              <a:buChar char="•"/>
            </a:pPr>
            <a:endParaRPr lang="en-US" sz="3137" dirty="0">
              <a:solidFill>
                <a:schemeClr val="tx1"/>
              </a:solidFill>
            </a:endParaRPr>
          </a:p>
          <a:p>
            <a:endParaRPr lang="en-US" sz="2745" dirty="0">
              <a:solidFill>
                <a:schemeClr val="tx1"/>
              </a:solidFill>
            </a:endParaRPr>
          </a:p>
        </p:txBody>
      </p:sp>
      <p:sp>
        <p:nvSpPr>
          <p:cNvPr id="10" name="Rectangle 9"/>
          <p:cNvSpPr/>
          <p:nvPr/>
        </p:nvSpPr>
        <p:spPr bwMode="auto">
          <a:xfrm>
            <a:off x="10069410" y="2292218"/>
            <a:ext cx="1623357" cy="38116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558534" y="3824611"/>
            <a:ext cx="1610674"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t>Containers and next-gen applications</a:t>
            </a:r>
          </a:p>
        </p:txBody>
      </p:sp>
      <p:sp>
        <p:nvSpPr>
          <p:cNvPr id="33" name="TextBox 32"/>
          <p:cNvSpPr txBox="1"/>
          <p:nvPr/>
        </p:nvSpPr>
        <p:spPr>
          <a:xfrm>
            <a:off x="10069411" y="4197262"/>
            <a:ext cx="1607993"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Full GUI</a:t>
            </a:r>
          </a:p>
          <a:p>
            <a:pPr algn="ctr" defTabSz="914192">
              <a:lnSpc>
                <a:spcPct val="90000"/>
              </a:lnSpc>
              <a:spcAft>
                <a:spcPts val="588"/>
              </a:spcAft>
            </a:pPr>
            <a:r>
              <a:rPr lang="en-US" sz="1600" dirty="0">
                <a:solidFill>
                  <a:prstClr val="white"/>
                </a:solidFill>
              </a:rPr>
              <a:t>Specialized workloads</a:t>
            </a:r>
          </a:p>
        </p:txBody>
      </p:sp>
      <p:sp>
        <p:nvSpPr>
          <p:cNvPr id="34" name="Freeform 5"/>
          <p:cNvSpPr>
            <a:spLocks/>
          </p:cNvSpPr>
          <p:nvPr/>
        </p:nvSpPr>
        <p:spPr bwMode="auto">
          <a:xfrm>
            <a:off x="10605555" y="3541359"/>
            <a:ext cx="264694"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35" name="Freeform 6"/>
          <p:cNvSpPr>
            <a:spLocks/>
          </p:cNvSpPr>
          <p:nvPr/>
        </p:nvSpPr>
        <p:spPr bwMode="auto">
          <a:xfrm>
            <a:off x="10870073" y="3541359"/>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36" name="Freeform 7"/>
          <p:cNvSpPr>
            <a:spLocks/>
          </p:cNvSpPr>
          <p:nvPr/>
        </p:nvSpPr>
        <p:spPr bwMode="auto">
          <a:xfrm>
            <a:off x="10607944" y="3393569"/>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19" name="TextBox 18"/>
          <p:cNvSpPr txBox="1"/>
          <p:nvPr/>
        </p:nvSpPr>
        <p:spPr>
          <a:xfrm>
            <a:off x="10015438" y="1319345"/>
            <a:ext cx="1727976" cy="916347"/>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568" dirty="0"/>
              <a:t>Third-party applications </a:t>
            </a:r>
          </a:p>
          <a:p>
            <a:pPr algn="ctr" defTabSz="914192">
              <a:lnSpc>
                <a:spcPct val="90000"/>
              </a:lnSpc>
              <a:spcAft>
                <a:spcPts val="588"/>
              </a:spcAft>
            </a:pPr>
            <a:r>
              <a:rPr lang="en-US" sz="1568" dirty="0"/>
              <a:t>RDS experience</a:t>
            </a:r>
          </a:p>
        </p:txBody>
      </p:sp>
      <p:sp>
        <p:nvSpPr>
          <p:cNvPr id="27" name="Rectangle 26"/>
          <p:cNvSpPr/>
          <p:nvPr/>
        </p:nvSpPr>
        <p:spPr bwMode="auto">
          <a:xfrm>
            <a:off x="8313794" y="3457556"/>
            <a:ext cx="1623357" cy="263328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8869172" y="3963914"/>
            <a:ext cx="264693"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42" name="Freeform 6"/>
          <p:cNvSpPr>
            <a:spLocks/>
          </p:cNvSpPr>
          <p:nvPr/>
        </p:nvSpPr>
        <p:spPr bwMode="auto">
          <a:xfrm>
            <a:off x="9133692" y="3963914"/>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27" tIns="45713" rIns="91427" bIns="45713" numCol="1" anchor="t" anchorCtr="0" compatLnSpc="1">
            <a:prstTxWarp prst="textNoShape">
              <a:avLst/>
            </a:prstTxWarp>
          </a:bodyPr>
          <a:lstStyle/>
          <a:p>
            <a:endParaRPr lang="en-US" sz="1400"/>
          </a:p>
        </p:txBody>
      </p:sp>
      <p:sp>
        <p:nvSpPr>
          <p:cNvPr id="55" name="Freeform 7"/>
          <p:cNvSpPr>
            <a:spLocks/>
          </p:cNvSpPr>
          <p:nvPr/>
        </p:nvSpPr>
        <p:spPr bwMode="auto">
          <a:xfrm>
            <a:off x="8871563" y="3816124"/>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21" name="TextBox 20"/>
          <p:cNvSpPr txBox="1"/>
          <p:nvPr/>
        </p:nvSpPr>
        <p:spPr>
          <a:xfrm>
            <a:off x="8139727" y="4533256"/>
            <a:ext cx="1987115" cy="977733"/>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Server Core</a:t>
            </a:r>
          </a:p>
          <a:p>
            <a:pPr algn="ctr" defTabSz="914192">
              <a:lnSpc>
                <a:spcPct val="90000"/>
              </a:lnSpc>
              <a:spcAft>
                <a:spcPts val="588"/>
              </a:spcAft>
            </a:pPr>
            <a:r>
              <a:rPr lang="en-US" sz="1600" dirty="0">
                <a:solidFill>
                  <a:prstClr val="white"/>
                </a:solidFill>
              </a:rPr>
              <a:t>Lower maintenance server environment</a:t>
            </a:r>
          </a:p>
        </p:txBody>
      </p:sp>
      <p:sp>
        <p:nvSpPr>
          <p:cNvPr id="18" name="TextBox 17"/>
          <p:cNvSpPr txBox="1"/>
          <p:nvPr/>
        </p:nvSpPr>
        <p:spPr>
          <a:xfrm>
            <a:off x="8302735" y="2803940"/>
            <a:ext cx="1661100" cy="629845"/>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t>Traditional VM workloads</a:t>
            </a:r>
          </a:p>
        </p:txBody>
      </p:sp>
      <p:sp>
        <p:nvSpPr>
          <p:cNvPr id="28" name="Rectangle 27"/>
          <p:cNvSpPr/>
          <p:nvPr/>
        </p:nvSpPr>
        <p:spPr bwMode="auto">
          <a:xfrm>
            <a:off x="6552193" y="4706161"/>
            <a:ext cx="1623357" cy="13846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077446" y="4920693"/>
            <a:ext cx="264694" cy="454048"/>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39" name="Freeform 6"/>
          <p:cNvSpPr>
            <a:spLocks/>
          </p:cNvSpPr>
          <p:nvPr/>
        </p:nvSpPr>
        <p:spPr bwMode="auto">
          <a:xfrm>
            <a:off x="7341964" y="4920693"/>
            <a:ext cx="262711" cy="45404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43" name="Freeform 7"/>
          <p:cNvSpPr>
            <a:spLocks/>
          </p:cNvSpPr>
          <p:nvPr/>
        </p:nvSpPr>
        <p:spPr bwMode="auto">
          <a:xfrm>
            <a:off x="7079835" y="4772904"/>
            <a:ext cx="523444" cy="297409"/>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27" tIns="45713" rIns="91427" bIns="45713" numCol="1" anchor="t" anchorCtr="0" compatLnSpc="1">
            <a:prstTxWarp prst="textNoShape">
              <a:avLst/>
            </a:prstTxWarp>
          </a:bodyPr>
          <a:lstStyle/>
          <a:p>
            <a:endParaRPr lang="en-US" sz="1400"/>
          </a:p>
        </p:txBody>
      </p:sp>
      <p:sp>
        <p:nvSpPr>
          <p:cNvPr id="37" name="TextBox 36"/>
          <p:cNvSpPr txBox="1"/>
          <p:nvPr/>
        </p:nvSpPr>
        <p:spPr>
          <a:xfrm>
            <a:off x="6440333" y="5340194"/>
            <a:ext cx="1802448" cy="977732"/>
          </a:xfrm>
          <a:prstGeom prst="rect">
            <a:avLst/>
          </a:prstGeom>
          <a:noFill/>
        </p:spPr>
        <p:txBody>
          <a:bodyPr wrap="square" lIns="179259" tIns="143407" rIns="179259" bIns="143407" rtlCol="0">
            <a:noAutofit/>
          </a:bodyPr>
          <a:lstStyle/>
          <a:p>
            <a:pPr algn="ctr" defTabSz="914192">
              <a:lnSpc>
                <a:spcPct val="90000"/>
              </a:lnSpc>
              <a:spcAft>
                <a:spcPts val="588"/>
              </a:spcAft>
            </a:pPr>
            <a:r>
              <a:rPr lang="en-US" sz="1600" dirty="0">
                <a:solidFill>
                  <a:prstClr val="white"/>
                </a:solidFill>
              </a:rPr>
              <a:t>Nano Server</a:t>
            </a:r>
          </a:p>
          <a:p>
            <a:pPr algn="ctr" defTabSz="914192">
              <a:lnSpc>
                <a:spcPct val="90000"/>
              </a:lnSpc>
              <a:spcAft>
                <a:spcPts val="588"/>
              </a:spcAft>
            </a:pPr>
            <a:r>
              <a:rPr lang="en-US" sz="1600" dirty="0">
                <a:solidFill>
                  <a:prstClr val="white"/>
                </a:solidFill>
              </a:rPr>
              <a:t>Just enough OS</a:t>
            </a:r>
          </a:p>
        </p:txBody>
      </p:sp>
      <p:sp>
        <p:nvSpPr>
          <p:cNvPr id="22" name="TextBox 21"/>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2063276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5489" y="1070746"/>
            <a:ext cx="11653523" cy="5141920"/>
          </a:xfrm>
        </p:spPr>
        <p:txBody>
          <a:bodyPr/>
          <a:lstStyle/>
          <a:p>
            <a:r>
              <a:rPr lang="en-US" sz="2400" dirty="0"/>
              <a:t>Zero-footprint model (just enough OS) </a:t>
            </a:r>
          </a:p>
          <a:p>
            <a:pPr lvl="2"/>
            <a:r>
              <a:rPr lang="en-US" sz="1800" dirty="0"/>
              <a:t>Server Roles and Optional Features live outside </a:t>
            </a:r>
            <a:br>
              <a:rPr lang="en-US" sz="1800" dirty="0"/>
            </a:br>
            <a:r>
              <a:rPr lang="en-US" sz="1800" dirty="0"/>
              <a:t>of Nano Server</a:t>
            </a:r>
          </a:p>
          <a:p>
            <a:pPr lvl="2"/>
            <a:r>
              <a:rPr lang="en-US" sz="1800" dirty="0"/>
              <a:t>Standalone packages that install like applications</a:t>
            </a:r>
          </a:p>
          <a:p>
            <a:endParaRPr lang="en-US" sz="1100" dirty="0"/>
          </a:p>
          <a:p>
            <a:r>
              <a:rPr lang="en-US" sz="2400" dirty="0"/>
              <a:t>Key Roles &amp; Features</a:t>
            </a:r>
          </a:p>
          <a:p>
            <a:pPr lvl="2"/>
            <a:r>
              <a:rPr lang="en-US" sz="1800" dirty="0"/>
              <a:t>Hyper-V, Storage (</a:t>
            </a:r>
            <a:r>
              <a:rPr lang="en-US" sz="1800" dirty="0" err="1"/>
              <a:t>SoFS</a:t>
            </a:r>
            <a:r>
              <a:rPr lang="en-US" sz="1800" dirty="0"/>
              <a:t>), Clustering, IIS, and DNS Server</a:t>
            </a:r>
          </a:p>
          <a:p>
            <a:pPr lvl="2"/>
            <a:r>
              <a:rPr lang="en-US" sz="1800" dirty="0"/>
              <a:t>.NET Core and ASP.NET Core</a:t>
            </a:r>
          </a:p>
          <a:p>
            <a:pPr lvl="2"/>
            <a:r>
              <a:rPr lang="en-US" sz="1800" dirty="0"/>
              <a:t>And of course… containers</a:t>
            </a:r>
          </a:p>
          <a:p>
            <a:pPr lvl="2"/>
            <a:endParaRPr lang="en-US" sz="1100" dirty="0"/>
          </a:p>
          <a:p>
            <a:r>
              <a:rPr lang="en-US" sz="2400" dirty="0"/>
              <a:t>Full Windows Server driver support</a:t>
            </a:r>
          </a:p>
          <a:p>
            <a:endParaRPr lang="en-US" sz="1100" dirty="0"/>
          </a:p>
          <a:p>
            <a:r>
              <a:rPr lang="en-US" sz="2400" dirty="0"/>
              <a:t>Antimalware optional package</a:t>
            </a:r>
          </a:p>
          <a:p>
            <a:endParaRPr lang="en-US" sz="1100" dirty="0"/>
          </a:p>
          <a:p>
            <a:r>
              <a:rPr lang="en-US" sz="2400" dirty="0"/>
              <a:t>System Center VMM and OM agents available</a:t>
            </a:r>
          </a:p>
        </p:txBody>
      </p:sp>
      <p:sp>
        <p:nvSpPr>
          <p:cNvPr id="6" name="Title 1"/>
          <p:cNvSpPr>
            <a:spLocks noGrp="1"/>
          </p:cNvSpPr>
          <p:nvPr>
            <p:ph type="title"/>
          </p:nvPr>
        </p:nvSpPr>
        <p:spPr/>
        <p:txBody>
          <a:bodyPr>
            <a:normAutofit/>
          </a:bodyPr>
          <a:lstStyle/>
          <a:p>
            <a:r>
              <a:rPr lang="en-US" sz="2600" dirty="0"/>
              <a:t>Nano Server: Next step in our cloud journey</a:t>
            </a:r>
          </a:p>
        </p:txBody>
      </p:sp>
      <p:pic>
        <p:nvPicPr>
          <p:cNvPr id="4" name="Picture 3"/>
          <p:cNvPicPr>
            <a:picLocks noChangeAspect="1"/>
          </p:cNvPicPr>
          <p:nvPr/>
        </p:nvPicPr>
        <p:blipFill>
          <a:blip r:embed="rId3"/>
          <a:stretch>
            <a:fillRect/>
          </a:stretch>
        </p:blipFill>
        <p:spPr>
          <a:xfrm>
            <a:off x="6270175" y="2723123"/>
            <a:ext cx="6251399" cy="4171210"/>
          </a:xfrm>
          <a:prstGeom prst="rect">
            <a:avLst/>
          </a:prstGeom>
        </p:spPr>
      </p:pic>
      <p:pic>
        <p:nvPicPr>
          <p:cNvPr id="5" name="Picture 4"/>
          <p:cNvPicPr>
            <a:picLocks noChangeAspect="1"/>
          </p:cNvPicPr>
          <p:nvPr/>
        </p:nvPicPr>
        <p:blipFill>
          <a:blip r:embed="rId4"/>
          <a:stretch>
            <a:fillRect/>
          </a:stretch>
        </p:blipFill>
        <p:spPr>
          <a:xfrm>
            <a:off x="7136304" y="537197"/>
            <a:ext cx="4248559" cy="4248559"/>
          </a:xfrm>
          <a:prstGeom prst="rect">
            <a:avLst/>
          </a:prstGeom>
        </p:spPr>
      </p:pic>
      <p:sp>
        <p:nvSpPr>
          <p:cNvPr id="7" name="TextBox 6"/>
          <p:cNvSpPr txBox="1"/>
          <p:nvPr/>
        </p:nvSpPr>
        <p:spPr>
          <a:xfrm>
            <a:off x="9988062" y="6471135"/>
            <a:ext cx="838691" cy="184666"/>
          </a:xfrm>
          <a:prstGeom prst="rect">
            <a:avLst/>
          </a:prstGeom>
          <a:noFill/>
        </p:spPr>
        <p:txBody>
          <a:bodyPr wrap="none" rtlCol="0">
            <a:spAutoFit/>
          </a:bodyPr>
          <a:lstStyle/>
          <a:p>
            <a:r>
              <a:rPr lang="en-US" sz="600" dirty="0">
                <a:solidFill>
                  <a:schemeClr val="bg1"/>
                </a:solidFill>
              </a:rPr>
              <a:t>Content © Microsoft</a:t>
            </a:r>
          </a:p>
        </p:txBody>
      </p:sp>
    </p:spTree>
    <p:extLst>
      <p:ext uri="{BB962C8B-B14F-4D97-AF65-F5344CB8AC3E}">
        <p14:creationId xmlns:p14="http://schemas.microsoft.com/office/powerpoint/2010/main" val="1886538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Insights_2016_v2-4">
  <a:themeElements>
    <a:clrScheme name="Epicor Insights 2016">
      <a:dk1>
        <a:srgbClr val="000000"/>
      </a:dk1>
      <a:lt1>
        <a:srgbClr val="FFFFFF"/>
      </a:lt1>
      <a:dk2>
        <a:srgbClr val="000000"/>
      </a:dk2>
      <a:lt2>
        <a:srgbClr val="FFFFFF"/>
      </a:lt2>
      <a:accent1>
        <a:srgbClr val="30356F"/>
      </a:accent1>
      <a:accent2>
        <a:srgbClr val="5DBB93"/>
      </a:accent2>
      <a:accent3>
        <a:srgbClr val="B5DEE9"/>
      </a:accent3>
      <a:accent4>
        <a:srgbClr val="E3D039"/>
      </a:accent4>
      <a:accent5>
        <a:srgbClr val="ED802D"/>
      </a:accent5>
      <a:accent6>
        <a:srgbClr val="F5BEB2"/>
      </a:accent6>
      <a:hlink>
        <a:srgbClr val="000000"/>
      </a:hlink>
      <a:folHlink>
        <a:srgbClr val="0000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ghts_2016_v2-4" id="{CC709966-EF1C-0143-89DF-3DFFCA4EB2C4}" vid="{8798AE98-20F1-4E48-ABD9-BAAE9A8319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85323A11D9034E8CA52C4254A64461" ma:contentTypeVersion="1" ma:contentTypeDescription="Create a new document." ma:contentTypeScope="" ma:versionID="b1a86a1f21ec6ce709e005b50d26d79b">
  <xsd:schema xmlns:xsd="http://www.w3.org/2001/XMLSchema" xmlns:xs="http://www.w3.org/2001/XMLSchema" xmlns:p="http://schemas.microsoft.com/office/2006/metadata/properties" xmlns:ns2="f443a276-06f6-4b21-88af-bf5c8da7dd2d" targetNamespace="http://schemas.microsoft.com/office/2006/metadata/properties" ma:root="true" ma:fieldsID="471603d0c0e099e3b865c5b2911f05f8" ns2:_="">
    <xsd:import namespace="f443a276-06f6-4b21-88af-bf5c8da7dd2d"/>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43a276-06f6-4b21-88af-bf5c8da7dd2d"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union memberTypes="dms:Text">
          <xsd:simpleType>
            <xsd:restriction base="dms:Choice">
              <xsd:enumeration value="Agenda Planning"/>
              <xsd:enumeration value="Customer Feedback"/>
              <xsd:enumeration value="Customer Speaker Requests"/>
              <xsd:enumeration value="Instructions"/>
              <xsd:enumeration value="PowerPoint Templates"/>
              <xsd:enumeration value="Schedules"/>
              <xsd:enumeration value="Sponsorship"/>
              <xsd:enumeration value="Templates"/>
              <xsd:enumeration value="Web Parts"/>
            </xsd:restriction>
          </xsd:simpleType>
        </xsd:un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f443a276-06f6-4b21-88af-bf5c8da7dd2d">Templates</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B54B50-FD6A-4B81-95EE-6D93DF779E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43a276-06f6-4b21-88af-bf5c8da7dd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6B4F6E-1016-43EE-91D7-DA3CFEDF72DB}">
  <ds:schemaRefs>
    <ds:schemaRef ds:uri="f443a276-06f6-4b21-88af-bf5c8da7dd2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EC1732AE-2D68-4D97-9588-7EF380CDDF5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2074</TotalTime>
  <Words>9014</Words>
  <Application>Microsoft Office PowerPoint</Application>
  <PresentationFormat>Widescreen</PresentationFormat>
  <Paragraphs>1040</Paragraphs>
  <Slides>49</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Calibri Light</vt:lpstr>
      <vt:lpstr>Lucida Console</vt:lpstr>
      <vt:lpstr>Segoe UI</vt:lpstr>
      <vt:lpstr>Segoe UI Light</vt:lpstr>
      <vt:lpstr>Symbol</vt:lpstr>
      <vt:lpstr>Wingdings</vt:lpstr>
      <vt:lpstr>Insights_2016_v2-4</vt:lpstr>
      <vt:lpstr>Setting the Stage: The Application Platform in Windows Server 2016</vt:lpstr>
      <vt:lpstr>Tenants of Development</vt:lpstr>
      <vt:lpstr>Operational Models</vt:lpstr>
      <vt:lpstr>PowerPoint Presentation</vt:lpstr>
      <vt:lpstr>Windows Server App Platform</vt:lpstr>
      <vt:lpstr>Containers in  Windows Server</vt:lpstr>
      <vt:lpstr>Developing Apps Targeting Nano Server</vt:lpstr>
      <vt:lpstr>Nano Server: just enough OS</vt:lpstr>
      <vt:lpstr>Nano Server: Next step in our cloud journey</vt:lpstr>
      <vt:lpstr>Nano Server: Cloud Application platform</vt:lpstr>
      <vt:lpstr>Nano Server: Developer Experience</vt:lpstr>
      <vt:lpstr>Server Application Development</vt:lpstr>
      <vt:lpstr>Porting Existing Apps to Nano Server</vt:lpstr>
      <vt:lpstr>Reverse Forwarders</vt:lpstr>
      <vt:lpstr>What runs today with Reverse Forwarders?</vt:lpstr>
      <vt:lpstr>Creating/Porting Application to Nano Server</vt:lpstr>
      <vt:lpstr>Demo  APIScan</vt:lpstr>
      <vt:lpstr>Containers and Nano Server</vt:lpstr>
      <vt:lpstr>Windows Server Containers</vt:lpstr>
      <vt:lpstr>Hyper-V Containers</vt:lpstr>
      <vt:lpstr>Same Container Images, Same API</vt:lpstr>
      <vt:lpstr>Operating System Deployment Modes </vt:lpstr>
      <vt:lpstr>Where To Run Containers</vt:lpstr>
      <vt:lpstr>Demo  Nano Server and        Hyper-V Containers</vt:lpstr>
      <vt:lpstr>Windows 10 and Hyper-V Containers</vt:lpstr>
      <vt:lpstr>Packaging apps using Windows Server App (WSA) installer</vt:lpstr>
      <vt:lpstr>MSI is not supported on Nano Server</vt:lpstr>
      <vt:lpstr>Windows Server App (WSA) installer</vt:lpstr>
      <vt:lpstr>Windows Server App (WSA) Installer (cont.)</vt:lpstr>
      <vt:lpstr>Declarative Server Application</vt:lpstr>
      <vt:lpstr>When to use WSA</vt:lpstr>
      <vt:lpstr>WSA Packaging and Installation</vt:lpstr>
      <vt:lpstr>Demo  WSA</vt:lpstr>
      <vt:lpstr>WSA Resources</vt:lpstr>
      <vt:lpstr>Drivers on Nano Server</vt:lpstr>
      <vt:lpstr>Building Container Based Applications</vt:lpstr>
      <vt:lpstr>Container Image</vt:lpstr>
      <vt:lpstr>Dockerfile</vt:lpstr>
      <vt:lpstr>Composition and Orchestration</vt:lpstr>
      <vt:lpstr>Demo  Docker Compose</vt:lpstr>
      <vt:lpstr>PowerShell For Docker</vt:lpstr>
      <vt:lpstr>PowerShell For Docker</vt:lpstr>
      <vt:lpstr>Windows Server 2016 resolves the interface between dev and ops</vt:lpstr>
      <vt:lpstr>App Platform</vt:lpstr>
      <vt:lpstr>Containers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Brent Stineman</cp:lastModifiedBy>
  <cp:revision>124</cp:revision>
  <dcterms:created xsi:type="dcterms:W3CDTF">2016-02-19T16:28:04Z</dcterms:created>
  <dcterms:modified xsi:type="dcterms:W3CDTF">2016-08-09T15:52:42Z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0x010100A885323A11D9034E8CA52C4254A64461</vt:lpwstr>
  </property>
</Properties>
</file>